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6"/>
  </p:notesMasterIdLst>
  <p:sldIdLst>
    <p:sldId id="256" r:id="rId2"/>
    <p:sldId id="293" r:id="rId3"/>
    <p:sldId id="294" r:id="rId4"/>
    <p:sldId id="262" r:id="rId5"/>
    <p:sldId id="285" r:id="rId6"/>
    <p:sldId id="286" r:id="rId7"/>
    <p:sldId id="290" r:id="rId8"/>
    <p:sldId id="296" r:id="rId9"/>
    <p:sldId id="278" r:id="rId10"/>
    <p:sldId id="292" r:id="rId11"/>
    <p:sldId id="269" r:id="rId12"/>
    <p:sldId id="270" r:id="rId13"/>
    <p:sldId id="271" r:id="rId14"/>
    <p:sldId id="272" r:id="rId15"/>
    <p:sldId id="275" r:id="rId16"/>
    <p:sldId id="279" r:id="rId17"/>
    <p:sldId id="280" r:id="rId18"/>
    <p:sldId id="281" r:id="rId19"/>
    <p:sldId id="297" r:id="rId20"/>
    <p:sldId id="298" r:id="rId21"/>
    <p:sldId id="299" r:id="rId22"/>
    <p:sldId id="300" r:id="rId23"/>
    <p:sldId id="301" r:id="rId24"/>
    <p:sldId id="445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444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  <p:sldId id="407" r:id="rId78"/>
    <p:sldId id="408" r:id="rId79"/>
    <p:sldId id="409" r:id="rId80"/>
    <p:sldId id="410" r:id="rId81"/>
    <p:sldId id="411" r:id="rId82"/>
    <p:sldId id="412" r:id="rId83"/>
    <p:sldId id="413" r:id="rId84"/>
    <p:sldId id="414" r:id="rId85"/>
    <p:sldId id="415" r:id="rId86"/>
    <p:sldId id="416" r:id="rId87"/>
    <p:sldId id="417" r:id="rId88"/>
    <p:sldId id="418" r:id="rId89"/>
    <p:sldId id="419" r:id="rId90"/>
    <p:sldId id="420" r:id="rId91"/>
    <p:sldId id="421" r:id="rId92"/>
    <p:sldId id="422" r:id="rId93"/>
    <p:sldId id="423" r:id="rId94"/>
    <p:sldId id="424" r:id="rId95"/>
    <p:sldId id="425" r:id="rId96"/>
    <p:sldId id="426" r:id="rId97"/>
    <p:sldId id="427" r:id="rId98"/>
    <p:sldId id="428" r:id="rId99"/>
    <p:sldId id="429" r:id="rId100"/>
    <p:sldId id="430" r:id="rId101"/>
    <p:sldId id="431" r:id="rId102"/>
    <p:sldId id="432" r:id="rId103"/>
    <p:sldId id="433" r:id="rId104"/>
    <p:sldId id="434" r:id="rId105"/>
    <p:sldId id="435" r:id="rId106"/>
    <p:sldId id="436" r:id="rId107"/>
    <p:sldId id="437" r:id="rId108"/>
    <p:sldId id="438" r:id="rId109"/>
    <p:sldId id="439" r:id="rId110"/>
    <p:sldId id="440" r:id="rId111"/>
    <p:sldId id="441" r:id="rId112"/>
    <p:sldId id="442" r:id="rId113"/>
    <p:sldId id="443" r:id="rId114"/>
    <p:sldId id="367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02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83876-0FF1-4DC3-BE2F-C07FBE2BAB8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D4079-73F9-4A9E-BCCB-A1FFF4AAF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9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81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54790D-8996-4C34-B71C-2261F80767B7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xmlns="" id="{50C966D3-5D2B-43F3-AFE1-3AF306306B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542D79B8-0993-4211-A12B-4EBCA80AEBB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4248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74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>
            <a:extLst>
              <a:ext uri="{FF2B5EF4-FFF2-40B4-BE49-F238E27FC236}">
                <a16:creationId xmlns:a16="http://schemas.microsoft.com/office/drawing/2014/main" xmlns="" id="{BB23292F-055A-4C86-A247-0D2E3BF5DC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xmlns="" id="{91018209-40A3-46A0-A652-2394F29D3A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6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xmlns="" id="{29CBCFF1-B2C6-4DA4-8425-46E9B7FB6E9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xmlns="" id="{6A2203B8-6625-47E7-A234-D8D825309F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3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>
            <a:extLst>
              <a:ext uri="{FF2B5EF4-FFF2-40B4-BE49-F238E27FC236}">
                <a16:creationId xmlns:a16="http://schemas.microsoft.com/office/drawing/2014/main" xmlns="" id="{AB6757BC-67DF-41D1-A216-F376AF915F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xmlns="" id="{D3D73FF6-5E63-41AD-AE29-0D69443FD7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17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xmlns="" id="{C32DACEA-2BB8-4695-B9D7-53A66BDDA20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xmlns="" id="{CD736BDD-585B-424F-99AE-1E4A616B57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03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xmlns="" id="{B69F5735-9A25-4FC3-8369-929FF315001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xmlns="" id="{0AA13400-5C3F-4545-970E-6FF8E9D045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79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xmlns="" id="{A8993C52-7806-47AD-9AD4-0387BAB4017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xmlns="" id="{80806A6A-2CB4-4674-9DF2-5346BDAA7C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86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xmlns="" id="{C78880F3-BBB2-4F07-8601-0346F65E3E1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xmlns="" id="{21E01890-DAA6-4A08-A8CE-F7801355A8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8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xmlns="" id="{1B3341B8-EFC6-4D16-830E-CBB5A5A643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6250BDB8-06A0-4006-ABB5-BE4C8E4DE9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xmlns="" id="{1C58182B-F0C6-47B0-9815-BAE578C7C14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xmlns="" id="{258496CD-27CA-4DF1-97BF-948797FD64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23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xmlns="" id="{7C4FCF70-D74E-48F5-9CBD-24151142C5D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C9D24CAA-4902-4F22-93D4-A363E9D5F1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0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xmlns="" id="{AE90FA2B-D1E8-468E-BE00-1C869A94AFB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xmlns="" id="{F7A4E076-B102-4D6D-90A8-DAB7270EBE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85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xmlns="" id="{E34F48C8-4C8C-4A3C-B25B-8E03ECC645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xmlns="" id="{A84AC5DD-3ACD-4021-A503-5241D71F3A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78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:a16="http://schemas.microsoft.com/office/drawing/2014/main" xmlns="" id="{63B48F77-921F-4623-BA12-0F536F559E3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xmlns="" id="{8A00B827-5C60-4DB0-9104-EFFBCE539A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98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>
            <a:extLst>
              <a:ext uri="{FF2B5EF4-FFF2-40B4-BE49-F238E27FC236}">
                <a16:creationId xmlns:a16="http://schemas.microsoft.com/office/drawing/2014/main" xmlns="" id="{796197DA-80D3-4F42-8A18-BDA24245210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xmlns="" id="{5ACACEC5-5D1E-41B1-A1F8-3A15DD2572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1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xmlns="" id="{6F592635-2048-47E7-994D-7F3B2A89985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xmlns="" id="{8B1851A1-2B91-4628-9116-5F8AE214E6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14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>
                <a16:creationId xmlns:a16="http://schemas.microsoft.com/office/drawing/2014/main" xmlns="" id="{C1937DB6-AD9E-4D4C-953A-45C8D3268D7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xmlns="" id="{902295F9-D00B-4977-87F5-25D0E24CE9A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70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:a16="http://schemas.microsoft.com/office/drawing/2014/main" xmlns="" id="{056A7432-9CD5-4810-B87C-2DC75A78F6B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xmlns="" id="{83FE4DF9-BD25-4749-A57C-76D5C2A514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34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>
            <a:extLst>
              <a:ext uri="{FF2B5EF4-FFF2-40B4-BE49-F238E27FC236}">
                <a16:creationId xmlns:a16="http://schemas.microsoft.com/office/drawing/2014/main" xmlns="" id="{4A694EF8-EE45-44C7-A208-2AFDB44F191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xmlns="" id="{F15C6B66-6A02-469B-9109-680CA87BFB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33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63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xmlns="" id="{20F94D47-865C-4BD7-AAB4-7B864842AA8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53D31EE2-0BE5-40F1-8B52-AB7ADE0FD4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96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>
            <a:extLst>
              <a:ext uri="{FF2B5EF4-FFF2-40B4-BE49-F238E27FC236}">
                <a16:creationId xmlns:a16="http://schemas.microsoft.com/office/drawing/2014/main" xmlns="" id="{3C2F8623-799B-4E30-AB60-2F54555A3C8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xmlns="" id="{BAA26FE7-426E-44DA-B2F7-82A5540772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52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>
            <a:extLst>
              <a:ext uri="{FF2B5EF4-FFF2-40B4-BE49-F238E27FC236}">
                <a16:creationId xmlns:a16="http://schemas.microsoft.com/office/drawing/2014/main" xmlns="" id="{C81813C0-ED17-4378-B5E7-E1D7274F5B0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xmlns="" id="{A97192EF-2FE5-4815-80B0-24C0F8FB8F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50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>
            <a:extLst>
              <a:ext uri="{FF2B5EF4-FFF2-40B4-BE49-F238E27FC236}">
                <a16:creationId xmlns:a16="http://schemas.microsoft.com/office/drawing/2014/main" xmlns="" id="{05EEAABA-628D-4BB8-905D-271F03C9525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xmlns="" id="{EEFC03DC-09F4-4E40-B940-A2885C4A94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58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>
            <a:extLst>
              <a:ext uri="{FF2B5EF4-FFF2-40B4-BE49-F238E27FC236}">
                <a16:creationId xmlns:a16="http://schemas.microsoft.com/office/drawing/2014/main" xmlns="" id="{CEE5AB0B-00A4-4152-82CA-F81D164241F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xmlns="" id="{FE0DD409-5E14-4633-B841-67F8E51EE8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128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>
            <a:extLst>
              <a:ext uri="{FF2B5EF4-FFF2-40B4-BE49-F238E27FC236}">
                <a16:creationId xmlns:a16="http://schemas.microsoft.com/office/drawing/2014/main" xmlns="" id="{85FFDC53-1694-49F6-8B9D-0850B26E3F3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xmlns="" id="{91447FB7-089B-4CE7-A240-88BA7374A7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57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:a16="http://schemas.microsoft.com/office/drawing/2014/main" xmlns="" id="{E270D985-8B65-403E-8016-3EC003A01FE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xmlns="" id="{3186157E-7759-46EF-8D23-AE691521D5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33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xmlns="" id="{0798D38F-2C98-49DF-99E3-62C97EA94F1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xmlns="" id="{F33AA242-752B-45F9-80C4-D470CC030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048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xmlns="" id="{9ABA23FF-3A5C-4286-A130-570F6C44A5A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xmlns="" id="{7A5F374C-EEB8-47E1-8A3C-CB229114FD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786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xmlns="" id="{7825B0B8-E792-44C8-B009-C5F7DC03815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xmlns="" id="{FDECEE83-6A71-4CF3-B226-3529C313C9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8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322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:a16="http://schemas.microsoft.com/office/drawing/2014/main" xmlns="" id="{0808903B-1138-4075-87E7-83A27FAB96B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xmlns="" id="{E2AD545E-D4C4-495E-B17B-FD8040A76A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25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>
            <a:extLst>
              <a:ext uri="{FF2B5EF4-FFF2-40B4-BE49-F238E27FC236}">
                <a16:creationId xmlns:a16="http://schemas.microsoft.com/office/drawing/2014/main" xmlns="" id="{CFD7CDEB-1A1C-4FC6-9EC0-6D9A1C66D2F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xmlns="" id="{7C303CB9-23B2-4F07-9918-DF27A97F14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023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xmlns="" id="{F684302B-BD4B-46C4-9CEE-487DCB199D9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xmlns="" id="{74CAC80A-E6BC-4996-87DF-361E5AC586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231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>
            <a:extLst>
              <a:ext uri="{FF2B5EF4-FFF2-40B4-BE49-F238E27FC236}">
                <a16:creationId xmlns:a16="http://schemas.microsoft.com/office/drawing/2014/main" xmlns="" id="{0728CA6F-9EE4-4D16-8460-57989E7BC8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xmlns="" id="{957DB8D7-F246-4ED1-9AB8-BAE9D84935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12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>
            <a:extLst>
              <a:ext uri="{FF2B5EF4-FFF2-40B4-BE49-F238E27FC236}">
                <a16:creationId xmlns:a16="http://schemas.microsoft.com/office/drawing/2014/main" xmlns="" id="{540327BF-C113-435F-95AD-83F4286A25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xmlns="" id="{3EE1597D-B1E6-4343-907A-26310F0506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167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>
            <a:extLst>
              <a:ext uri="{FF2B5EF4-FFF2-40B4-BE49-F238E27FC236}">
                <a16:creationId xmlns:a16="http://schemas.microsoft.com/office/drawing/2014/main" xmlns="" id="{9AA395D3-445B-4040-9738-7B4DB68F356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xmlns="" id="{DFEAD636-CBCB-4EBD-BB8C-101ED465FA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07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>
            <a:extLst>
              <a:ext uri="{FF2B5EF4-FFF2-40B4-BE49-F238E27FC236}">
                <a16:creationId xmlns:a16="http://schemas.microsoft.com/office/drawing/2014/main" xmlns="" id="{E41276A3-8189-48C3-99FD-58B1DB49AF5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xmlns="" id="{8A9F0BD4-3828-4780-96B3-EDFA4EDC3D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01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>
            <a:extLst>
              <a:ext uri="{FF2B5EF4-FFF2-40B4-BE49-F238E27FC236}">
                <a16:creationId xmlns:a16="http://schemas.microsoft.com/office/drawing/2014/main" xmlns="" id="{BB13E83D-5CA9-4C62-9C84-98E6DAFD70A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xmlns="" id="{0C164D0A-C6D2-4D08-A212-80C4689D64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75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>
            <a:extLst>
              <a:ext uri="{FF2B5EF4-FFF2-40B4-BE49-F238E27FC236}">
                <a16:creationId xmlns:a16="http://schemas.microsoft.com/office/drawing/2014/main" xmlns="" id="{2C2F1B91-5088-49CE-B7F6-7F34A6D0B9D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xmlns="" id="{38DDDF87-26F3-4CEB-8A02-CCB18285B3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335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>
            <a:extLst>
              <a:ext uri="{FF2B5EF4-FFF2-40B4-BE49-F238E27FC236}">
                <a16:creationId xmlns:a16="http://schemas.microsoft.com/office/drawing/2014/main" xmlns="" id="{AF1D5CB7-2459-4D4B-86FF-B5E302E8D8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xmlns="" id="{7213A8AE-0D2A-4D19-A4CF-04A29202A2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4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30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>
            <a:extLst>
              <a:ext uri="{FF2B5EF4-FFF2-40B4-BE49-F238E27FC236}">
                <a16:creationId xmlns:a16="http://schemas.microsoft.com/office/drawing/2014/main" xmlns="" id="{2084E6C6-8F8A-4DB2-9938-197CACA168E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xmlns="" id="{4256B4FE-D490-4F57-BB3D-E5477807AF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989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>
            <a:extLst>
              <a:ext uri="{FF2B5EF4-FFF2-40B4-BE49-F238E27FC236}">
                <a16:creationId xmlns:a16="http://schemas.microsoft.com/office/drawing/2014/main" xmlns="" id="{6130E37D-711A-4CB8-A5FE-DBFF9A3AE0F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xmlns="" id="{152F826C-D970-4BB8-9815-523AF30608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19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>
            <a:extLst>
              <a:ext uri="{FF2B5EF4-FFF2-40B4-BE49-F238E27FC236}">
                <a16:creationId xmlns:a16="http://schemas.microsoft.com/office/drawing/2014/main" xmlns="" id="{9978DE37-5E8C-4B8D-9467-1261FC3B9F6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xmlns="" id="{1CBED941-85EC-4946-8E33-14E906FC6F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355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>
            <a:extLst>
              <a:ext uri="{FF2B5EF4-FFF2-40B4-BE49-F238E27FC236}">
                <a16:creationId xmlns:a16="http://schemas.microsoft.com/office/drawing/2014/main" xmlns="" id="{E13113AB-40FD-47E2-8874-39F8F0F6220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xmlns="" id="{362E8F80-FFFC-431C-82F0-96150A17A1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610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>
            <a:extLst>
              <a:ext uri="{FF2B5EF4-FFF2-40B4-BE49-F238E27FC236}">
                <a16:creationId xmlns:a16="http://schemas.microsoft.com/office/drawing/2014/main" xmlns="" id="{3D73A4CB-A3B7-4AB6-BDF2-7BBFF922581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xmlns="" id="{3C32250F-67B2-42DF-9186-096F83B937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027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>
            <a:extLst>
              <a:ext uri="{FF2B5EF4-FFF2-40B4-BE49-F238E27FC236}">
                <a16:creationId xmlns:a16="http://schemas.microsoft.com/office/drawing/2014/main" xmlns="" id="{33F365E6-5D55-4AAC-B324-46009634F16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xmlns="" id="{8E249516-6CFF-4EE1-BD69-EA3FED837B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481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>
            <a:extLst>
              <a:ext uri="{FF2B5EF4-FFF2-40B4-BE49-F238E27FC236}">
                <a16:creationId xmlns:a16="http://schemas.microsoft.com/office/drawing/2014/main" xmlns="" id="{36B5108B-2DF0-4D6C-AF57-D46D60BD030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xmlns="" id="{0F1230D0-C488-402B-AAA5-CE5D2F65CA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618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>
            <a:extLst>
              <a:ext uri="{FF2B5EF4-FFF2-40B4-BE49-F238E27FC236}">
                <a16:creationId xmlns:a16="http://schemas.microsoft.com/office/drawing/2014/main" xmlns="" id="{9EA9A263-FEE2-4DED-BD29-C7595322416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xmlns="" id="{00BE8ACF-CC5A-42FA-9B12-3B35CEA63A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932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>
            <a:extLst>
              <a:ext uri="{FF2B5EF4-FFF2-40B4-BE49-F238E27FC236}">
                <a16:creationId xmlns:a16="http://schemas.microsoft.com/office/drawing/2014/main" xmlns="" id="{D9DDBCDA-7115-4B25-96DC-CD36D902F19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xmlns="" id="{6A4D7634-4A3C-4401-8EA6-F124D4455F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884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>
            <a:extLst>
              <a:ext uri="{FF2B5EF4-FFF2-40B4-BE49-F238E27FC236}">
                <a16:creationId xmlns:a16="http://schemas.microsoft.com/office/drawing/2014/main" xmlns="" id="{7D0ADF5B-EB1C-4145-995F-A2041864186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xmlns="" id="{3395F0A5-4CA2-4A81-9DF3-2CCF73B5F7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1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75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>
            <a:extLst>
              <a:ext uri="{FF2B5EF4-FFF2-40B4-BE49-F238E27FC236}">
                <a16:creationId xmlns:a16="http://schemas.microsoft.com/office/drawing/2014/main" xmlns="" id="{E8C516A6-A32D-4B0A-83A6-CDA10B8B0AB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xmlns="" id="{4C7CD3BA-7D18-4841-AC10-9A537EEA2F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006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>
            <a:extLst>
              <a:ext uri="{FF2B5EF4-FFF2-40B4-BE49-F238E27FC236}">
                <a16:creationId xmlns:a16="http://schemas.microsoft.com/office/drawing/2014/main" xmlns="" id="{EFE7731C-62A8-4F02-AAC3-42C0EBE9ECF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xmlns="" id="{7310C0DE-EBFF-479E-A322-3428E2CD36C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324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>
            <a:extLst>
              <a:ext uri="{FF2B5EF4-FFF2-40B4-BE49-F238E27FC236}">
                <a16:creationId xmlns:a16="http://schemas.microsoft.com/office/drawing/2014/main" xmlns="" id="{99491D8C-9A49-4E62-841A-D4E8F18099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xmlns="" id="{DEDA9996-48CA-4F05-AFA0-3BE6690683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880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>
            <a:extLst>
              <a:ext uri="{FF2B5EF4-FFF2-40B4-BE49-F238E27FC236}">
                <a16:creationId xmlns:a16="http://schemas.microsoft.com/office/drawing/2014/main" xmlns="" id="{A4A88913-06DE-488D-9970-F04A6AEB93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xmlns="" id="{0DF83C3C-5807-49EB-966A-4332716F55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677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>
            <a:extLst>
              <a:ext uri="{FF2B5EF4-FFF2-40B4-BE49-F238E27FC236}">
                <a16:creationId xmlns:a16="http://schemas.microsoft.com/office/drawing/2014/main" xmlns="" id="{8F797A82-86CA-44FC-A31F-4ECBC39200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xmlns="" id="{FC5DCDFC-8D47-4892-B278-53FA87CBD6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122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>
            <a:extLst>
              <a:ext uri="{FF2B5EF4-FFF2-40B4-BE49-F238E27FC236}">
                <a16:creationId xmlns:a16="http://schemas.microsoft.com/office/drawing/2014/main" xmlns="" id="{14CA1E8C-B1C6-4B43-A424-E4FB6ED6FB2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xmlns="" id="{41DE205E-3558-486F-B1BB-156BED8F76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715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>
            <a:extLst>
              <a:ext uri="{FF2B5EF4-FFF2-40B4-BE49-F238E27FC236}">
                <a16:creationId xmlns:a16="http://schemas.microsoft.com/office/drawing/2014/main" xmlns="" id="{E4229E72-27A4-4257-A28B-8F090BC4A7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xmlns="" id="{D49A1924-1608-4A4D-9193-17E2628C0A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707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xmlns="" id="{20132C64-D920-4D4B-A341-45A4ABB3E3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D04D26AF-0752-4AB0-B0C7-A048AD6803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21681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F9DD3095-FBCA-4138-8DC9-2C98691D0D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B949F19E-4853-41F0-82C4-C4457C93A2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14864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xmlns="" id="{8D0D2E6A-A099-4AE6-9096-210AE0DA1DA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58488612-074F-4415-96B1-EB7FAB974B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752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2328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332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xmlns="" id="{37A464F4-E427-4C44-B1D7-CFD315E1CD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591850B0-A7F6-4B28-805D-D386396F13E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18001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xmlns="" id="{09AA3BBF-0A72-4BF1-9667-D56C64296A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4D05538B-C72F-4227-8F6E-5CB0118590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95613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xmlns="" id="{BF642BD3-503A-4E3E-BD83-7C46C1B0C1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536C1BF8-6014-4CAC-B080-2B04237928E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83353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xmlns="" id="{A90FDF14-93F6-407C-966C-5A054A76A2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4D804F5F-5A05-4D17-8401-2B4C39EACE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42898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xmlns="" id="{3CB9D1FA-0108-460E-9B7F-124EA7FAC2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91DF64BD-C627-49EA-BFDF-973650A679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49710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xmlns="" id="{65F04948-8209-46E7-9C05-C6712A7A86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3CAD507E-79CB-478C-B0F3-BBDD99B8CF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8877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xmlns="" id="{C35CF7AE-1C9A-465F-91D8-7FB683301F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A6DABD35-285B-4093-BC5C-8CCAA494E2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06915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xmlns="" id="{5FF9D7D6-4DA0-45DA-AD66-A68013BCF32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6268BEFA-2501-43E1-8F19-78386BE0F5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69614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xmlns="" id="{B61D791F-DFEA-4CE1-B833-59A24C5B9A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9077B80B-100B-45B5-8381-9FAF8A07DF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40895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xmlns="" id="{D675E145-70E9-4DAF-AA66-F724C98C7A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BC90D5C8-F4E9-4E71-83E3-7FEF810C2E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7294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782E26-DA32-4C3C-97B8-8EC223D0F637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xmlns="" id="{04A05C92-1C2F-4ED1-8E63-7FEDF68CCB1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8CB7E6EC-621F-4758-8837-AFEF8F8FB5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35304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xmlns="" id="{A0A38171-37D5-4B3D-AAC9-D7FA894B498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379F41B8-DDA3-4EF8-B65E-0BFD50A244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38181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xmlns="" id="{CDCAC8A3-D8A4-4628-8D87-D917840491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97E73950-210B-43E6-A208-4C5AF5A26C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8265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xmlns="" id="{17FCDF44-D055-42F5-B12B-D6AD11A32A0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4B2C2686-5337-4D16-A288-40E121249E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2271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xmlns="" id="{F280AB26-1A2C-4129-9204-3ABBAB0C180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B3A66C3C-9050-46A6-990C-418F33FADE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36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xmlns="" id="{273911A2-BAC4-4D10-B1CB-4DE41DAC836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D0CCF6F8-4BF5-4211-A22A-AEED81C7AD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3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2578E2-9DD1-4AAA-B878-D82D4765157B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483D70-7DC4-403E-9447-6908C9258E91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3BCE40-7010-4548-A0F8-D8304839A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esktop\media\image8.jpe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149080"/>
            <a:ext cx="6264696" cy="1656184"/>
          </a:xfrm>
        </p:spPr>
        <p:txBody>
          <a:bodyPr>
            <a:normAutofit fontScale="77500" lnSpcReduction="20000"/>
          </a:bodyPr>
          <a:lstStyle/>
          <a:p>
            <a:pPr marL="12700" lvl="0" defTabSz="449263" fontAlgn="base" hangingPunct="0"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Lucida Sans Unicode"/>
              </a:rPr>
              <a:t>Юридические аспекты. Ответственность. </a:t>
            </a:r>
            <a:endParaRPr lang="ru-RU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Lucida Sans Unicode"/>
            </a:endParaRPr>
          </a:p>
          <a:p>
            <a:pPr marL="12700" lvl="0" defTabSz="449263" fontAlgn="base" hangingPunct="0"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Lucida Sans Unicode"/>
              </a:rPr>
              <a:t>Нормы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Lucida Sans Unicode"/>
              </a:rPr>
              <a:t>законодательства и их применение.</a:t>
            </a: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908720"/>
            <a:ext cx="7175351" cy="2592288"/>
          </a:xfrm>
          <a:effectLst/>
        </p:spPr>
        <p:txBody>
          <a:bodyPr/>
          <a:lstStyle/>
          <a:p>
            <a:pPr marL="18288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ДОСТУПНАЯ 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СРЕДА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29" y="332656"/>
            <a:ext cx="1753960" cy="5688632"/>
          </a:xfrm>
          <a:prstGeom prst="rect">
            <a:avLst/>
          </a:prstGeom>
          <a:effectLst/>
        </p:spPr>
        <p:txBody>
          <a:bodyPr vert="vert270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lnSpc>
                <a:spcPct val="150000"/>
              </a:lnSpc>
              <a:buFont typeface="Georgia" pitchFamily="18" charset="0"/>
              <a:buNone/>
            </a:pPr>
            <a:r>
              <a:rPr lang="ru-RU" sz="7200" i="1" dirty="0" smtClean="0">
                <a:solidFill>
                  <a:srgbClr val="002060"/>
                </a:solidFill>
              </a:rPr>
              <a:t>2011 - 2025</a:t>
            </a:r>
            <a:endParaRPr lang="ru-RU" sz="7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21207" r="9575" b="9005"/>
          <a:stretch/>
        </p:blipFill>
        <p:spPr bwMode="auto">
          <a:xfrm>
            <a:off x="539552" y="1172210"/>
            <a:ext cx="8208912" cy="5137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EFAAE13-A0B2-4132-BC67-99D63DE731F5}"/>
              </a:ext>
            </a:extLst>
          </p:cNvPr>
          <p:cNvSpPr txBox="1">
            <a:spLocks noChangeArrowheads="1"/>
          </p:cNvSpPr>
          <p:nvPr/>
        </p:nvSpPr>
        <p:spPr>
          <a:xfrm>
            <a:off x="366729" y="27622"/>
            <a:ext cx="7589648" cy="11445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76238" algn="ctr">
              <a:buClrTx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</a:pPr>
            <a:r>
              <a:rPr lang="ru-RU" altLang="ru-RU" sz="1800" b="0" dirty="0" smtClean="0">
                <a:latin typeface="Calibri" panose="020F0502020204030204" pitchFamily="34" charset="0"/>
              </a:rPr>
              <a:t/>
            </a:r>
            <a:br>
              <a:rPr lang="ru-RU" altLang="ru-RU" sz="1800" b="0" dirty="0" smtClean="0">
                <a:latin typeface="Calibri" panose="020F0502020204030204" pitchFamily="34" charset="0"/>
              </a:rPr>
            </a:br>
            <a:r>
              <a:rPr lang="ru-RU" altLang="ru-RU" sz="2400" b="0" dirty="0" smtClean="0">
                <a:latin typeface="Calibri" panose="020F0502020204030204" pitchFamily="34" charset="0"/>
              </a:rPr>
              <a:t>Ожидаемые результаты  ГОСПРОГРАММЫ  «ДОСТУПНАЯ СРЕДА»</a:t>
            </a:r>
            <a:endParaRPr lang="ru-RU" altLang="ru-RU" sz="24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xmlns="" id="{44D32781-FD98-4057-9169-0F350B731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779192"/>
            <a:ext cx="37607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01625" indent="-282575" eaLnBrk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Универсальные кабины уборных для МГН.  Примеры внутреннего оборудования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2204038D-6D53-4942-93A2-800CF9BF4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470" y="3820323"/>
            <a:ext cx="1813865" cy="2805152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xmlns="" id="{E9EEA198-A23F-40DA-B434-21E2DD65B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016" y="3840494"/>
            <a:ext cx="1899399" cy="278786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0181" name="Rectangle 4">
            <a:extLst>
              <a:ext uri="{FF2B5EF4-FFF2-40B4-BE49-F238E27FC236}">
                <a16:creationId xmlns:a16="http://schemas.microsoft.com/office/drawing/2014/main" xmlns="" id="{3D120813-BD10-47BF-A88C-BF202CA41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349" y="2100060"/>
            <a:ext cx="1532824" cy="1666955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0182" name="Rectangle 5">
            <a:extLst>
              <a:ext uri="{FF2B5EF4-FFF2-40B4-BE49-F238E27FC236}">
                <a16:creationId xmlns:a16="http://schemas.microsoft.com/office/drawing/2014/main" xmlns="" id="{4E5396B6-5C99-4F77-8DF2-A7BCC5D5F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469" y="3826086"/>
            <a:ext cx="2094906" cy="2805152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0183" name="Rectangle 6">
            <a:extLst>
              <a:ext uri="{FF2B5EF4-FFF2-40B4-BE49-F238E27FC236}">
                <a16:creationId xmlns:a16="http://schemas.microsoft.com/office/drawing/2014/main" xmlns="" id="{0934D39C-9C7C-47A0-A92F-C113CAD90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641" y="2085653"/>
            <a:ext cx="2358296" cy="1662633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0184" name="Rectangle 7">
            <a:extLst>
              <a:ext uri="{FF2B5EF4-FFF2-40B4-BE49-F238E27FC236}">
                <a16:creationId xmlns:a16="http://schemas.microsoft.com/office/drawing/2014/main" xmlns="" id="{6B834471-40DB-4392-83E3-40832923C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312" y="2117350"/>
            <a:ext cx="2479130" cy="1603561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0185" name="Rectangle 8">
            <a:extLst>
              <a:ext uri="{FF2B5EF4-FFF2-40B4-BE49-F238E27FC236}">
                <a16:creationId xmlns:a16="http://schemas.microsoft.com/office/drawing/2014/main" xmlns="" id="{BA226A2C-B3D5-4998-BC49-8DEA53A66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20" y="3807356"/>
            <a:ext cx="1995795" cy="2821001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776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64A5B870-5B4B-4AD1-B2AD-958E836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604" y="692696"/>
            <a:ext cx="32217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Санитарно-бытовые помещения.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Система вызова помощи персонала.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5157AFC0-07DB-4480-8974-A26EF671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805" y="1989685"/>
            <a:ext cx="1941488" cy="133269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xmlns="" id="{E7B033AF-B397-4506-8534-094AF1FB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707" y="3558668"/>
            <a:ext cx="2879647" cy="1620851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xmlns="" id="{DCC3E46F-9A39-48D3-BF45-4CDD832D7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980" y="1890273"/>
            <a:ext cx="2473700" cy="3502479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xmlns="" id="{A9D33348-A0D8-45FD-9D48-C90DF97E9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218" y="1878747"/>
            <a:ext cx="2221170" cy="3496716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239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xmlns="" id="{A1849079-715A-45C9-9B27-9200E64E7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1052736"/>
            <a:ext cx="3800156" cy="1145401"/>
          </a:xfrm>
        </p:spPr>
        <p:txBody>
          <a:bodyPr anchor="t"/>
          <a:lstStyle/>
          <a:p>
            <a:pPr marL="807406" indent="-790701">
              <a:buClrTx/>
              <a:buNone/>
              <a:tabLst>
                <a:tab pos="807406" algn="l"/>
                <a:tab pos="1199972" algn="l"/>
                <a:tab pos="1593931" algn="l"/>
                <a:tab pos="1987888" algn="l"/>
                <a:tab pos="2381847" algn="l"/>
                <a:tab pos="2775805" algn="l"/>
                <a:tab pos="3169764" algn="l"/>
                <a:tab pos="3563722" algn="l"/>
                <a:tab pos="3957680" algn="l"/>
                <a:tab pos="4351638" algn="l"/>
                <a:tab pos="4745597" algn="l"/>
                <a:tab pos="5139555" algn="l"/>
                <a:tab pos="5533513" algn="l"/>
                <a:tab pos="5927471" algn="l"/>
                <a:tab pos="6321430" algn="l"/>
                <a:tab pos="6715388" algn="l"/>
                <a:tab pos="7109347" algn="l"/>
                <a:tab pos="7503304" algn="l"/>
                <a:tab pos="7897263" algn="l"/>
                <a:tab pos="8291221" algn="l"/>
                <a:tab pos="8685180" algn="l"/>
              </a:tabLst>
            </a:pPr>
            <a:r>
              <a:rPr lang="ru-RU" altLang="ru-RU" sz="2100" b="0" dirty="0">
                <a:latin typeface="Calibri" panose="020F0502020204030204" pitchFamily="34" charset="0"/>
              </a:rPr>
              <a:t>Зоны получения основных и  сервисных услуг</a:t>
            </a:r>
          </a:p>
        </p:txBody>
      </p:sp>
      <p:sp>
        <p:nvSpPr>
          <p:cNvPr id="52227" name="Text Box 2">
            <a:extLst>
              <a:ext uri="{FF2B5EF4-FFF2-40B4-BE49-F238E27FC236}">
                <a16:creationId xmlns:a16="http://schemas.microsoft.com/office/drawing/2014/main" xmlns="" id="{8E264B46-2306-4414-8E37-35A55A1FC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263" y="1687127"/>
            <a:ext cx="7107474" cy="452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100" dirty="0">
                <a:solidFill>
                  <a:srgbClr val="000000"/>
                </a:solidFill>
                <a:latin typeface="Calibri" panose="020F0502020204030204" pitchFamily="34" charset="0"/>
              </a:rPr>
              <a:t>1.Прилавочная форма обслуживания 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100" dirty="0">
                <a:solidFill>
                  <a:srgbClr val="000000"/>
                </a:solidFill>
                <a:latin typeface="Calibri" panose="020F0502020204030204" pitchFamily="34" charset="0"/>
              </a:rPr>
              <a:t>2.Зальная форма обслуживания 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100" dirty="0">
                <a:solidFill>
                  <a:srgbClr val="000000"/>
                </a:solidFill>
                <a:latin typeface="Calibri" panose="020F0502020204030204" pitchFamily="34" charset="0"/>
              </a:rPr>
              <a:t>3.Кабинетная форма обслуживания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100" dirty="0">
                <a:solidFill>
                  <a:srgbClr val="000000"/>
                </a:solidFill>
                <a:latin typeface="Calibri" panose="020F0502020204030204" pitchFamily="34" charset="0"/>
              </a:rPr>
              <a:t> 4.Жилые помещения</a:t>
            </a:r>
          </a:p>
        </p:txBody>
      </p:sp>
    </p:spTree>
    <p:extLst>
      <p:ext uri="{BB962C8B-B14F-4D97-AF65-F5344CB8AC3E}">
        <p14:creationId xmlns:p14="http://schemas.microsoft.com/office/powerpoint/2010/main" val="1126254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xmlns="" id="{E854E6A3-4474-4B39-A740-ADABE25F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781" y="620688"/>
            <a:ext cx="3789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Билетные кассы,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доступные для людей на креслах-колясках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xmlns="" id="{8FA7944C-EB7A-43F5-BC79-136AF1797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001" y="2047967"/>
            <a:ext cx="2856566" cy="378918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xmlns="" id="{B3437436-131C-489D-AFC2-6CEC768AE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484784"/>
            <a:ext cx="7233003" cy="4466312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xmlns="" id="{274E0BF7-84B1-4B7C-A0E1-4DD8E9E18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812" y="2634510"/>
            <a:ext cx="188718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93688" indent="-285750"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93688" algn="l"/>
                <a:tab pos="741363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Char char="-"/>
              <a:defRPr/>
            </a:pPr>
            <a:r>
              <a:rPr lang="ru-RU" altLang="ru-RU" sz="1400" dirty="0"/>
              <a:t>Наличие свободной  зоны перед  прилавком</a:t>
            </a:r>
          </a:p>
          <a:p>
            <a:pPr marL="260319" indent="-247790">
              <a:buSzPct val="45000"/>
              <a:defRPr/>
            </a:pPr>
            <a:endParaRPr lang="ru-RU" altLang="ru-RU" sz="15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Char char="-"/>
              <a:defRPr/>
            </a:pPr>
            <a:r>
              <a:rPr lang="ru-RU" altLang="ru-RU" sz="1400" dirty="0"/>
              <a:t>Наличие  пониженного  прилавка</a:t>
            </a:r>
          </a:p>
          <a:p>
            <a:pPr marL="260319" indent="-247790">
              <a:buSzPct val="45000"/>
              <a:defRPr/>
            </a:pPr>
            <a:endParaRPr lang="ru-RU" altLang="ru-RU" sz="15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Char char="-"/>
              <a:defRPr/>
            </a:pPr>
            <a:r>
              <a:rPr lang="ru-RU" altLang="ru-RU" sz="1400" dirty="0"/>
              <a:t>Наличие  оборудования для  людей с  нарушением слуха</a:t>
            </a:r>
          </a:p>
        </p:txBody>
      </p:sp>
    </p:spTree>
    <p:extLst>
      <p:ext uri="{BB962C8B-B14F-4D97-AF65-F5344CB8AC3E}">
        <p14:creationId xmlns:p14="http://schemas.microsoft.com/office/powerpoint/2010/main" val="1537194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647CA6F8-7F17-43D3-9D3D-CAA6A9F3C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940" y="717497"/>
            <a:ext cx="40418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Гардеробная стойка и стойка администратора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CF4A527B-9160-42F8-96D8-0FDEEFBF6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331" y="1947632"/>
            <a:ext cx="2939385" cy="2339788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xmlns="" id="{B182EF79-0FB0-43F6-858A-5A50590CA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33" y="1941869"/>
            <a:ext cx="2559233" cy="400530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xmlns="" id="{4B0616B4-AAB5-495E-91A3-B25B046F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762" y="4398359"/>
            <a:ext cx="2006656" cy="1906121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xmlns="" id="{D21B13C6-E5AA-4B28-B6E4-5CE4DD8DA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822" y="4072748"/>
            <a:ext cx="2853851" cy="2221646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xmlns="" id="{D2EB4F13-E378-4198-B83D-9009CE494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388" y="1941869"/>
            <a:ext cx="2507641" cy="2045874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4952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3B2B8BCA-B614-450B-BC22-45D5ACDB6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60" y="2003123"/>
            <a:ext cx="4279419" cy="340738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xmlns="" id="{725D9058-4F20-4EEA-9E58-654B8B600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902" y="1972868"/>
            <a:ext cx="2864713" cy="3437645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xmlns="" id="{3A180867-47DB-4645-9459-00EF6FE71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717968"/>
            <a:ext cx="6700169" cy="1190065"/>
          </a:xfrm>
        </p:spPr>
        <p:txBody>
          <a:bodyPr tIns="43564" anchor="t"/>
          <a:lstStyle/>
          <a:p>
            <a:pPr marL="412055">
              <a:buClrTx/>
              <a:buNone/>
              <a:tabLst>
                <a:tab pos="412055" algn="l"/>
                <a:tab pos="804622" algn="l"/>
                <a:tab pos="1198580" algn="l"/>
                <a:tab pos="1592538" algn="l"/>
                <a:tab pos="1986497" algn="l"/>
                <a:tab pos="2380455" algn="l"/>
                <a:tab pos="2774413" algn="l"/>
                <a:tab pos="3168371" algn="l"/>
                <a:tab pos="3562330" algn="l"/>
                <a:tab pos="3956288" algn="l"/>
                <a:tab pos="4350247" algn="l"/>
                <a:tab pos="4744204" algn="l"/>
                <a:tab pos="5138163" algn="l"/>
                <a:tab pos="5532121" algn="l"/>
                <a:tab pos="5926080" algn="l"/>
                <a:tab pos="6320038" algn="l"/>
                <a:tab pos="6713996" algn="l"/>
                <a:tab pos="7107954" algn="l"/>
                <a:tab pos="7501913" algn="l"/>
                <a:tab pos="7895871" algn="l"/>
                <a:tab pos="8289829" algn="l"/>
              </a:tabLst>
            </a:pPr>
            <a:r>
              <a:rPr lang="ru-RU" altLang="ru-RU" sz="2100" b="0" dirty="0">
                <a:latin typeface="Calibri" panose="020F0502020204030204" pitchFamily="34" charset="0"/>
              </a:rPr>
              <a:t>Предприятия общественного питания. Буфеты.</a:t>
            </a: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xmlns="" id="{98E0FE42-7FE1-4F15-8202-EF8BB8892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044" y="5600692"/>
            <a:ext cx="69594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320675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38638" algn="l"/>
                <a:tab pos="5062538" algn="l"/>
                <a:tab pos="5786438" algn="l"/>
                <a:tab pos="6510338" algn="l"/>
                <a:tab pos="7234238" algn="l"/>
                <a:tab pos="7958138" algn="l"/>
                <a:tab pos="8081963" algn="l"/>
                <a:tab pos="8531225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-	Наличие прилавка пониженной высоты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-</a:t>
            </a:r>
            <a:r>
              <a:rPr lang="ru-RU" altLang="ru-RU" sz="1200" b="1" dirty="0">
                <a:solidFill>
                  <a:srgbClr val="000000"/>
                </a:solidFill>
              </a:rPr>
              <a:t>Наличие необходимого свободного пространства перед прилавком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-</a:t>
            </a:r>
            <a:r>
              <a:rPr lang="ru-RU" altLang="ru-RU" sz="1200" b="1" dirty="0">
                <a:solidFill>
                  <a:srgbClr val="000000"/>
                </a:solidFill>
              </a:rPr>
              <a:t>Наличие оборудования для людей с нарушением слуха и обозначение международным  знаком доступности для людей с нарушением слуха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-</a:t>
            </a:r>
            <a:r>
              <a:rPr lang="ru-RU" altLang="ru-RU" sz="1200" b="1" dirty="0">
                <a:solidFill>
                  <a:srgbClr val="000000"/>
                </a:solidFill>
              </a:rPr>
              <a:t>Обозначение пониженного прилавка международным знаком доступности для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3830054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xmlns="" id="{AD2BE305-96B5-4B14-AA63-D412B5B8B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116632" y="548680"/>
            <a:ext cx="6700169" cy="1145401"/>
          </a:xfrm>
        </p:spPr>
        <p:txBody>
          <a:bodyPr anchor="t"/>
          <a:lstStyle/>
          <a:p>
            <a:pPr marL="2818960" indent="-203243">
              <a:buClrTx/>
              <a:buNone/>
              <a:tabLst>
                <a:tab pos="2818960" algn="l"/>
                <a:tab pos="3211526" algn="l"/>
                <a:tab pos="3605484" algn="l"/>
                <a:tab pos="3999443" algn="l"/>
                <a:tab pos="4393401" algn="l"/>
                <a:tab pos="4787359" algn="l"/>
                <a:tab pos="5181317" algn="l"/>
                <a:tab pos="5575276" algn="l"/>
                <a:tab pos="5969234" algn="l"/>
                <a:tab pos="6363192" algn="l"/>
                <a:tab pos="6757150" algn="l"/>
                <a:tab pos="7151109" algn="l"/>
                <a:tab pos="7545067" algn="l"/>
                <a:tab pos="7939026" algn="l"/>
                <a:tab pos="8332983" algn="l"/>
                <a:tab pos="8726942" algn="l"/>
                <a:tab pos="9120900" algn="l"/>
                <a:tab pos="9514859" algn="l"/>
                <a:tab pos="9908817" algn="l"/>
                <a:tab pos="10302775" algn="l"/>
                <a:tab pos="10696733" algn="l"/>
              </a:tabLst>
            </a:pPr>
            <a:r>
              <a:rPr lang="ru-RU" altLang="ru-RU" sz="1600" b="0" dirty="0">
                <a:latin typeface="Calibri" panose="020F0502020204030204" pitchFamily="34" charset="0"/>
              </a:rPr>
              <a:t>Места для зрителей с инвалидностью  в зрительных залах и на трибунах</a:t>
            </a: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xmlns="" id="{D8AB334B-DAA3-436F-A448-D8A527797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647" y="1593477"/>
            <a:ext cx="2734375" cy="205019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xmlns="" id="{EF7F1EB8-D028-45FE-897C-1451F725C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336" y="3709948"/>
            <a:ext cx="2609468" cy="2050196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8373" name="Rectangle 4">
            <a:extLst>
              <a:ext uri="{FF2B5EF4-FFF2-40B4-BE49-F238E27FC236}">
                <a16:creationId xmlns:a16="http://schemas.microsoft.com/office/drawing/2014/main" xmlns="" id="{45D149A4-E1AD-4255-8ABA-4D7134693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849" y="1590595"/>
            <a:ext cx="2647483" cy="2107827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8374" name="Rectangle 5">
            <a:extLst>
              <a:ext uri="{FF2B5EF4-FFF2-40B4-BE49-F238E27FC236}">
                <a16:creationId xmlns:a16="http://schemas.microsoft.com/office/drawing/2014/main" xmlns="" id="{B6BE5E0B-FE63-425E-B678-D69FE8F4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703" y="3766138"/>
            <a:ext cx="2773748" cy="1963751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8375" name="Rectangle 6">
            <a:extLst>
              <a:ext uri="{FF2B5EF4-FFF2-40B4-BE49-F238E27FC236}">
                <a16:creationId xmlns:a16="http://schemas.microsoft.com/office/drawing/2014/main" xmlns="" id="{5293CE85-645A-4393-9C9D-25603DCD3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47" y="1599240"/>
            <a:ext cx="2551087" cy="2032908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8376" name="Rectangle 7">
            <a:extLst>
              <a:ext uri="{FF2B5EF4-FFF2-40B4-BE49-F238E27FC236}">
                <a16:creationId xmlns:a16="http://schemas.microsoft.com/office/drawing/2014/main" xmlns="" id="{62FFE6EA-B1B0-41F1-BD92-AE3127269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40" y="3718592"/>
            <a:ext cx="2522576" cy="2011296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921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xmlns="" id="{01758378-6DBF-4E29-BC16-7463A565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90" y="2121965"/>
            <a:ext cx="4173520" cy="306448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xmlns="" id="{2547D5D0-8B24-49D0-99E2-7A0F8530D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622" y="2840834"/>
            <a:ext cx="4168089" cy="3061608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0320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9CC4E514-6222-4046-B149-0C994C48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290" y="1205913"/>
            <a:ext cx="4650067" cy="3659521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xmlns="" id="{AEFC9354-406C-4A36-A328-F892331C6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055" y="5075785"/>
            <a:ext cx="40526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i="1" dirty="0">
                <a:solidFill>
                  <a:srgbClr val="000000"/>
                </a:solidFill>
              </a:rPr>
              <a:t>Габариты зоны для размещения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i="1" dirty="0">
                <a:solidFill>
                  <a:srgbClr val="000000"/>
                </a:solidFill>
              </a:rPr>
              <a:t>зрителя на кресле-коляске и его сопровождающего  на трибуне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xmlns="" id="{73F42829-7076-40CB-A1EB-79FE4AC2F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20265"/>
            <a:ext cx="48795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BF0000"/>
                </a:solidFill>
              </a:rPr>
              <a:t>Места для зрителей с инвалидностью на трибуне</a:t>
            </a: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xmlns="" id="{A9F3E122-C3A1-4BD4-A3BC-B8193F00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7" y="2223088"/>
            <a:ext cx="31539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Необходимо предусмотреть: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15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-Места для зрителей на креслах-  колясках и сопровождающих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-Места для зрителей с нарушением  слуха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15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-Места для зрителей с нарушением  зрения (в том числе, в сопровождении  </a:t>
            </a:r>
            <a:r>
              <a:rPr lang="ru-RU" altLang="ru-RU" sz="1400" dirty="0" err="1">
                <a:solidFill>
                  <a:srgbClr val="000000"/>
                </a:solidFill>
              </a:rPr>
              <a:t>собак-проводника</a:t>
            </a:r>
            <a:r>
              <a:rPr lang="ru-RU" altLang="ru-RU" sz="1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xmlns="" id="{3BAE4F01-2952-4E60-8B77-2B293DC29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7" y="4887046"/>
            <a:ext cx="3398283" cy="44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-Места для людей с нарушением </a:t>
            </a:r>
            <a:r>
              <a:rPr lang="ru-RU" altLang="ru-RU" sz="1400" dirty="0" err="1">
                <a:solidFill>
                  <a:srgbClr val="000000"/>
                </a:solidFill>
              </a:rPr>
              <a:t>опорно</a:t>
            </a:r>
            <a:r>
              <a:rPr lang="ru-RU" altLang="ru-RU" sz="1400" dirty="0">
                <a:solidFill>
                  <a:srgbClr val="000000"/>
                </a:solidFill>
              </a:rPr>
              <a:t>-  двигательного аппарата</a:t>
            </a:r>
          </a:p>
        </p:txBody>
      </p:sp>
    </p:spTree>
    <p:extLst>
      <p:ext uri="{BB962C8B-B14F-4D97-AF65-F5344CB8AC3E}">
        <p14:creationId xmlns:p14="http://schemas.microsoft.com/office/powerpoint/2010/main" val="1650486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xmlns="" id="{F63EC6E6-FE2E-46EE-AD11-B7FE0E6FA6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185258" y="764704"/>
            <a:ext cx="6700169" cy="1145401"/>
          </a:xfrm>
        </p:spPr>
        <p:txBody>
          <a:bodyPr anchor="t"/>
          <a:lstStyle/>
          <a:p>
            <a:pPr marL="2844017">
              <a:buClrTx/>
              <a:buNone/>
              <a:tabLst>
                <a:tab pos="2844017" algn="l"/>
                <a:tab pos="3236584" algn="l"/>
                <a:tab pos="3630541" algn="l"/>
                <a:tab pos="4024500" algn="l"/>
                <a:tab pos="4418458" algn="l"/>
                <a:tab pos="4812417" algn="l"/>
                <a:tab pos="5206375" algn="l"/>
                <a:tab pos="5600333" algn="l"/>
                <a:tab pos="5994291" algn="l"/>
                <a:tab pos="6388250" algn="l"/>
                <a:tab pos="6782208" algn="l"/>
                <a:tab pos="7176166" algn="l"/>
                <a:tab pos="7570124" algn="l"/>
                <a:tab pos="7964083" algn="l"/>
                <a:tab pos="8358041" algn="l"/>
                <a:tab pos="8752000" algn="l"/>
                <a:tab pos="9145957" algn="l"/>
                <a:tab pos="9539916" algn="l"/>
                <a:tab pos="9933874" algn="l"/>
                <a:tab pos="10327833" algn="l"/>
                <a:tab pos="10721791" algn="l"/>
              </a:tabLst>
            </a:pPr>
            <a:r>
              <a:rPr lang="ru-RU" altLang="ru-RU" sz="2100" b="0" dirty="0">
                <a:latin typeface="Calibri" panose="020F0502020204030204" pitchFamily="34" charset="0"/>
              </a:rPr>
              <a:t>Пути движения на трибунах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xmlns="" id="{2E3D3B30-EA05-4DF4-B4CB-BCE620CEA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645" y="4515983"/>
            <a:ext cx="2771033" cy="2187068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xmlns="" id="{F871591C-8992-4533-9B88-1AC3507B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789" y="2898014"/>
            <a:ext cx="2001226" cy="2813797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xmlns="" id="{A7DEF384-D8ED-49BC-B7A3-2EEFBD4A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645" y="2056613"/>
            <a:ext cx="2709937" cy="2364281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xmlns="" id="{F04863E4-332C-4CE5-A860-FAF330E4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19" y="2082546"/>
            <a:ext cx="3015416" cy="426752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413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717421" y="2645038"/>
            <a:ext cx="7959035" cy="3016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Приказом Минтруда России от 30 сентября 2015 г. N 672 утвержден План мероприятий Министерства труда и социальной защиты Российской Федерации (дорожная карта) по повышению значений показателей доступности для инвалидов объектов и предоставляемых на них услуг. </a:t>
            </a:r>
            <a:r>
              <a:rPr lang="ru-RU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1" y="1052736"/>
            <a:ext cx="84740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929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>
            <a:extLst>
              <a:ext uri="{FF2B5EF4-FFF2-40B4-BE49-F238E27FC236}">
                <a16:creationId xmlns:a16="http://schemas.microsoft.com/office/drawing/2014/main" xmlns="" id="{74293A78-57E9-4E2F-89D8-968E071F4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31" y="2057354"/>
            <a:ext cx="2272762" cy="2201476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xmlns="" id="{5187FE50-EEAD-4224-97F6-7B75A6AEE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615" y="4813521"/>
            <a:ext cx="2598607" cy="1883069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xmlns="" id="{B45FBDFE-8A32-457A-930B-807B9CA2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449" y="4342394"/>
            <a:ext cx="2249682" cy="2351314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69" name="Rectangle 4">
            <a:extLst>
              <a:ext uri="{FF2B5EF4-FFF2-40B4-BE49-F238E27FC236}">
                <a16:creationId xmlns:a16="http://schemas.microsoft.com/office/drawing/2014/main" xmlns="" id="{37D91827-7F1A-4540-B5F5-657F78032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301" y="2024217"/>
            <a:ext cx="1827442" cy="2710063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70" name="Rectangle 5">
            <a:extLst>
              <a:ext uri="{FF2B5EF4-FFF2-40B4-BE49-F238E27FC236}">
                <a16:creationId xmlns:a16="http://schemas.microsoft.com/office/drawing/2014/main" xmlns="" id="{31194F8F-FF49-4359-9629-4B5330C3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196" y="2002606"/>
            <a:ext cx="1535540" cy="2718707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71" name="Rectangle 6">
            <a:extLst>
              <a:ext uri="{FF2B5EF4-FFF2-40B4-BE49-F238E27FC236}">
                <a16:creationId xmlns:a16="http://schemas.microsoft.com/office/drawing/2014/main" xmlns="" id="{BFE9CB96-16BF-4E83-AAA5-6F71B6D1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1224" y="4790469"/>
            <a:ext cx="2689572" cy="1872983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72" name="Rectangle 7">
            <a:extLst>
              <a:ext uri="{FF2B5EF4-FFF2-40B4-BE49-F238E27FC236}">
                <a16:creationId xmlns:a16="http://schemas.microsoft.com/office/drawing/2014/main" xmlns="" id="{3CA82699-14C7-4EF9-BF41-B51AFBE5B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766" y="1978113"/>
            <a:ext cx="2059607" cy="2743200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2473" name="Rectangle 8">
            <a:extLst>
              <a:ext uri="{FF2B5EF4-FFF2-40B4-BE49-F238E27FC236}">
                <a16:creationId xmlns:a16="http://schemas.microsoft.com/office/drawing/2014/main" xmlns="" id="{1571A48B-DE19-46B9-A0A1-7337903FA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612" y="716490"/>
            <a:ext cx="37825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BF0000"/>
                </a:solidFill>
              </a:rPr>
              <a:t>Предприятия общественного питания.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BF0000"/>
                </a:solidFill>
              </a:rPr>
              <a:t>Зоны самообслуживания.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3097614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xmlns="" id="{2C1D9B79-2900-45F1-B79F-E7D5C3712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8" y="1975975"/>
            <a:ext cx="2522576" cy="2613532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xmlns="" id="{E309B61C-A649-4530-9388-7C9FDFDC3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32656" y="689808"/>
            <a:ext cx="6700169" cy="1214557"/>
          </a:xfrm>
        </p:spPr>
        <p:txBody>
          <a:bodyPr tIns="66925" anchor="t"/>
          <a:lstStyle/>
          <a:p>
            <a:pPr marL="3087631">
              <a:buClrTx/>
              <a:buNone/>
              <a:tabLst>
                <a:tab pos="3087631" algn="l"/>
                <a:tab pos="3480197" algn="l"/>
                <a:tab pos="3874156" algn="l"/>
                <a:tab pos="4268113" algn="l"/>
                <a:tab pos="4662072" algn="l"/>
                <a:tab pos="5056030" algn="l"/>
                <a:tab pos="5449989" algn="l"/>
                <a:tab pos="5843947" algn="l"/>
                <a:tab pos="6237905" algn="l"/>
                <a:tab pos="6631863" algn="l"/>
                <a:tab pos="7025822" algn="l"/>
                <a:tab pos="7419780" algn="l"/>
                <a:tab pos="7813738" algn="l"/>
                <a:tab pos="8207696" algn="l"/>
                <a:tab pos="8601655" algn="l"/>
                <a:tab pos="8995613" algn="l"/>
                <a:tab pos="9389572" algn="l"/>
                <a:tab pos="9783529" algn="l"/>
                <a:tab pos="10177488" algn="l"/>
                <a:tab pos="10571446" algn="l"/>
                <a:tab pos="10965405" algn="l"/>
              </a:tabLst>
            </a:pPr>
            <a:r>
              <a:rPr lang="ru-RU" altLang="ru-RU" sz="2100" b="0" dirty="0">
                <a:latin typeface="Calibri" panose="020F0502020204030204" pitchFamily="34" charset="0"/>
              </a:rPr>
              <a:t>Предприятия торговли.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xmlns="" id="{8F81C7E9-98DB-4814-91DF-A97C40AD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784" y="2023519"/>
            <a:ext cx="2400385" cy="2649551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3493" name="Rectangle 4">
            <a:extLst>
              <a:ext uri="{FF2B5EF4-FFF2-40B4-BE49-F238E27FC236}">
                <a16:creationId xmlns:a16="http://schemas.microsoft.com/office/drawing/2014/main" xmlns="" id="{7441A916-B4D6-4E57-A16E-615205F00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78" y="4732727"/>
            <a:ext cx="7962814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28600" indent="-215900" eaLnBrk="0"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592138" algn="l"/>
                <a:tab pos="935038" algn="l"/>
                <a:tab pos="1658938" algn="l"/>
                <a:tab pos="2382838" algn="l"/>
                <a:tab pos="3106738" algn="l"/>
                <a:tab pos="3830638" algn="l"/>
                <a:tab pos="4554538" algn="l"/>
                <a:tab pos="5278438" algn="l"/>
                <a:tab pos="6002338" algn="l"/>
                <a:tab pos="6726238" algn="l"/>
                <a:tab pos="7450138" algn="l"/>
                <a:tab pos="8174038" algn="l"/>
                <a:tab pos="8897938" algn="l"/>
                <a:tab pos="9196388" algn="l"/>
                <a:tab pos="9645650" algn="l"/>
                <a:tab pos="10094913" algn="l"/>
                <a:tab pos="10544175" algn="l"/>
                <a:tab pos="10993438" algn="l"/>
                <a:tab pos="10995025" algn="l"/>
                <a:tab pos="109966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400" b="1" dirty="0">
                <a:solidFill>
                  <a:srgbClr val="000000"/>
                </a:solidFill>
              </a:rPr>
              <a:t>Наличие прилавка пониженной высоты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400" b="1" dirty="0">
                <a:solidFill>
                  <a:srgbClr val="000000"/>
                </a:solidFill>
              </a:rPr>
              <a:t>Наличие необходимого свободного пространства перед прилавком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400" b="1" dirty="0">
                <a:solidFill>
                  <a:srgbClr val="000000"/>
                </a:solidFill>
              </a:rPr>
              <a:t>Наличие оборудования для людей с нарушением слуха и обозначение международным  знаком доступности для людей с нарушением слуха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400" b="1" dirty="0">
                <a:solidFill>
                  <a:srgbClr val="000000"/>
                </a:solidFill>
              </a:rPr>
              <a:t>Обозначение пониженного прилавка международным знаком доступности для инвалидов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400" b="1" dirty="0">
                <a:solidFill>
                  <a:srgbClr val="000000"/>
                </a:solidFill>
              </a:rPr>
              <a:t>Выкладка товаров на удобной высоте для людей на креслах-колясках и людей  маленького роста</a:t>
            </a:r>
          </a:p>
        </p:txBody>
      </p:sp>
      <p:sp>
        <p:nvSpPr>
          <p:cNvPr id="63494" name="Rectangle 5">
            <a:extLst>
              <a:ext uri="{FF2B5EF4-FFF2-40B4-BE49-F238E27FC236}">
                <a16:creationId xmlns:a16="http://schemas.microsoft.com/office/drawing/2014/main" xmlns="" id="{86173754-A0F5-4727-A6E6-41133A82F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060" y="2045131"/>
            <a:ext cx="2807690" cy="2630821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2008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>
            <a:extLst>
              <a:ext uri="{FF2B5EF4-FFF2-40B4-BE49-F238E27FC236}">
                <a16:creationId xmlns:a16="http://schemas.microsoft.com/office/drawing/2014/main" xmlns="" id="{15DF73D8-9ED0-4A3C-8497-C28A1556E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1680" y="620688"/>
            <a:ext cx="3250295" cy="1145402"/>
          </a:xfrm>
        </p:spPr>
        <p:txBody>
          <a:bodyPr anchor="t"/>
          <a:lstStyle/>
          <a:p>
            <a:pPr marL="58467" indent="-41762">
              <a:buClrTx/>
              <a:buNone/>
              <a:tabLst>
                <a:tab pos="58467" algn="l"/>
                <a:tab pos="451034" algn="l"/>
                <a:tab pos="844992" algn="l"/>
                <a:tab pos="1238950" algn="l"/>
                <a:tab pos="1632909" algn="l"/>
                <a:tab pos="2026867" algn="l"/>
                <a:tab pos="2420825" algn="l"/>
                <a:tab pos="2814783" algn="l"/>
                <a:tab pos="3208742" algn="l"/>
                <a:tab pos="3602700" algn="l"/>
                <a:tab pos="3996659" algn="l"/>
                <a:tab pos="4390616" algn="l"/>
                <a:tab pos="4784575" algn="l"/>
                <a:tab pos="5178533" algn="l"/>
                <a:tab pos="5572492" algn="l"/>
                <a:tab pos="5966450" algn="l"/>
                <a:tab pos="6360408" algn="l"/>
                <a:tab pos="6754366" algn="l"/>
                <a:tab pos="7148325" algn="l"/>
                <a:tab pos="7542283" algn="l"/>
                <a:tab pos="7936241" algn="l"/>
              </a:tabLst>
            </a:pPr>
            <a:r>
              <a:rPr lang="ru-RU" altLang="ru-RU" sz="2100" b="0" dirty="0">
                <a:latin typeface="Calibri" panose="020F0502020204030204" pitchFamily="34" charset="0"/>
              </a:rPr>
              <a:t>Предприятия торговли и  общественного питания</a:t>
            </a: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xmlns="" id="{95B1EB3B-14C3-424A-B202-FC399535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123" y="2057647"/>
            <a:ext cx="2585030" cy="2102064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xmlns="" id="{C54DAA43-5E29-4BD7-9124-CBF09D035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85" y="4315313"/>
            <a:ext cx="2582314" cy="193061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4517" name="Rectangle 4">
            <a:extLst>
              <a:ext uri="{FF2B5EF4-FFF2-40B4-BE49-F238E27FC236}">
                <a16:creationId xmlns:a16="http://schemas.microsoft.com/office/drawing/2014/main" xmlns="" id="{D44BF4BA-622C-40E5-8825-06D764B41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42" y="2063410"/>
            <a:ext cx="2851136" cy="2096301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4518" name="Rectangle 5">
            <a:extLst>
              <a:ext uri="{FF2B5EF4-FFF2-40B4-BE49-F238E27FC236}">
                <a16:creationId xmlns:a16="http://schemas.microsoft.com/office/drawing/2014/main" xmlns="" id="{F1F2DB3F-3C92-4E37-9BD4-90A4744F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24" y="2074936"/>
            <a:ext cx="2447904" cy="2117912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4519" name="Rectangle 6">
            <a:extLst>
              <a:ext uri="{FF2B5EF4-FFF2-40B4-BE49-F238E27FC236}">
                <a16:creationId xmlns:a16="http://schemas.microsoft.com/office/drawing/2014/main" xmlns="" id="{5A0ABF73-B2B6-4DD5-842C-19EA55246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42" y="4225986"/>
            <a:ext cx="2851136" cy="2143845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4520" name="Rectangle 7">
            <a:extLst>
              <a:ext uri="{FF2B5EF4-FFF2-40B4-BE49-F238E27FC236}">
                <a16:creationId xmlns:a16="http://schemas.microsoft.com/office/drawing/2014/main" xmlns="" id="{BF2563A8-A568-4DCC-85F8-8473C5ACF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52" y="4367180"/>
            <a:ext cx="2408531" cy="1919087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2024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42252630-F42C-4D52-A4E4-C74F8046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771071"/>
            <a:ext cx="3941356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ts val="1590"/>
              </a:lnSpc>
            </a:pPr>
            <a:r>
              <a:rPr lang="ru-RU" altLang="ru-RU" b="1" dirty="0">
                <a:solidFill>
                  <a:srgbClr val="BF0000"/>
                </a:solidFill>
              </a:rPr>
              <a:t>Вход в спортивное сооружение и</a:t>
            </a:r>
          </a:p>
          <a:p>
            <a:pPr algn="ctr" eaLnBrk="1">
              <a:lnSpc>
                <a:spcPts val="1590"/>
              </a:lnSpc>
            </a:pPr>
            <a:r>
              <a:rPr lang="ru-RU" altLang="ru-RU" b="1" dirty="0">
                <a:solidFill>
                  <a:srgbClr val="BF0000"/>
                </a:solidFill>
              </a:rPr>
              <a:t>горизонтальные пути движения в зонах  движения спортсменов на спортивных  креслах-колясках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C4ECB993-6B47-4646-95B7-933C2C61D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191" y="2255031"/>
            <a:ext cx="3018131" cy="375028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xmlns="" id="{4167FCBE-77F6-4511-881D-6596D365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803" y="2077818"/>
            <a:ext cx="2893573" cy="3918857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xmlns="" id="{56B28EA4-BB7D-4688-A684-01660DE39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496" y="6147955"/>
            <a:ext cx="4447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Ширина дверного проема «в свету» не менее 1200 мм</a:t>
            </a:r>
          </a:p>
        </p:txBody>
      </p:sp>
    </p:spTree>
    <p:extLst>
      <p:ext uri="{BB962C8B-B14F-4D97-AF65-F5344CB8AC3E}">
        <p14:creationId xmlns:p14="http://schemas.microsoft.com/office/powerpoint/2010/main" val="2803253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5400600" cy="1224136"/>
          </a:xfrm>
        </p:spPr>
        <p:txBody>
          <a:bodyPr>
            <a:normAutofit fontScale="70000" lnSpcReduction="20000"/>
          </a:bodyPr>
          <a:lstStyle/>
          <a:p>
            <a:pPr marL="12700" lvl="0" defTabSz="449263" fontAlgn="base" hangingPunct="0"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Lucida Sans Unicode"/>
              </a:rPr>
              <a:t>Этические нормы и правила в отношении</a:t>
            </a:r>
          </a:p>
          <a:p>
            <a:pPr marL="12700" lvl="0" defTabSz="449263" fontAlgn="base" hangingPunct="0"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Lucida Sans Unicode"/>
              </a:rPr>
              <a:t>людей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Lucida Sans Unicode"/>
              </a:rPr>
              <a:t>с инвалидностью</a:t>
            </a:r>
          </a:p>
          <a:p>
            <a:pPr marL="12700" lvl="0" defTabSz="449263" fontAlgn="base" hangingPunct="0"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Lucida Sans Unicode"/>
            </a:endParaRP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4" y="908720"/>
            <a:ext cx="7175351" cy="2592288"/>
          </a:xfrm>
          <a:effectLst/>
        </p:spPr>
        <p:txBody>
          <a:bodyPr/>
          <a:lstStyle/>
          <a:p>
            <a:pPr marL="18288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ДОСТУПНАЯ 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СРЕДА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29" y="332656"/>
            <a:ext cx="1753960" cy="5688632"/>
          </a:xfrm>
          <a:prstGeom prst="rect">
            <a:avLst/>
          </a:prstGeom>
          <a:effectLst/>
        </p:spPr>
        <p:txBody>
          <a:bodyPr vert="vert270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lnSpc>
                <a:spcPct val="150000"/>
              </a:lnSpc>
              <a:buFont typeface="Georgia" pitchFamily="18" charset="0"/>
              <a:buNone/>
            </a:pPr>
            <a:r>
              <a:rPr lang="ru-RU" sz="7200" i="1" dirty="0" smtClean="0">
                <a:solidFill>
                  <a:srgbClr val="002060"/>
                </a:solidFill>
              </a:rPr>
              <a:t>2011 - 2025</a:t>
            </a:r>
            <a:endParaRPr lang="ru-RU" sz="7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xmlns="" id="{6226BD46-943F-4887-ABA1-0A03504900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5454" y="276380"/>
            <a:ext cx="8058324" cy="1144587"/>
          </a:xfrm>
          <a:ln/>
        </p:spPr>
        <p:txBody>
          <a:bodyPr anchor="t"/>
          <a:lstStyle/>
          <a:p>
            <a:pPr marL="395288" algn="ctr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2800" b="0" dirty="0">
                <a:latin typeface="Calibri" panose="020F0502020204030204" pitchFamily="34" charset="0"/>
              </a:rPr>
              <a:t>ПОЧЕМУ ВАЖНА ОПЕРАЦИОННАЯ  ДЕЯТЕЛЬНОСТЬ И ПОДГОТОВКА  ПЕРОНАЛА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1029138D-4BEC-40CD-895C-EF1688748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9" y="1412776"/>
            <a:ext cx="8359296" cy="505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7938" indent="-7938"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001F5F"/>
                </a:solidFill>
              </a:rPr>
              <a:t>Позволяет повысить эффективность созданной </a:t>
            </a:r>
            <a:r>
              <a:rPr lang="ru-RU" altLang="ru-RU" b="1" dirty="0" err="1">
                <a:solidFill>
                  <a:srgbClr val="001F5F"/>
                </a:solidFill>
              </a:rPr>
              <a:t>безбарьерной</a:t>
            </a:r>
            <a:r>
              <a:rPr lang="ru-RU" altLang="ru-RU" b="1" dirty="0">
                <a:solidFill>
                  <a:srgbClr val="001F5F"/>
                </a:solidFill>
              </a:rPr>
              <a:t> среды на  объекте.</a:t>
            </a:r>
          </a:p>
          <a:p>
            <a:pPr marL="12700" indent="0">
              <a:lnSpc>
                <a:spcPct val="80000"/>
              </a:lnSpc>
              <a:spcBef>
                <a:spcPts val="800"/>
              </a:spcBef>
              <a:buClrTx/>
              <a:buFontTx/>
              <a:buNone/>
            </a:pPr>
            <a:r>
              <a:rPr lang="ru-RU" altLang="ru-RU" b="1" i="1" dirty="0">
                <a:solidFill>
                  <a:srgbClr val="006FC0"/>
                </a:solidFill>
              </a:rPr>
              <a:t>«Желаемый результат достигается эффективнее, когда  деятельностью и соответствующими ресурсами управляют как  процессом» ГОСТ ISO 9000-2011 СИСТЕМЫ МЕНЕДЖМЕНТА КАЧЕСТВА</a:t>
            </a:r>
          </a:p>
          <a:p>
            <a:pPr>
              <a:lnSpc>
                <a:spcPct val="100000"/>
              </a:lnSpc>
              <a:spcBef>
                <a:spcPts val="38"/>
              </a:spcBef>
              <a:buClrTx/>
              <a:buFontTx/>
              <a:buNone/>
            </a:pPr>
            <a:endParaRPr lang="ru-RU" altLang="ru-RU" dirty="0">
              <a:solidFill>
                <a:srgbClr val="006FC0"/>
              </a:solidFill>
              <a:latin typeface="Times New Roman" panose="02020603050405020304" pitchFamily="18" charset="0"/>
            </a:endParaRPr>
          </a:p>
          <a:p>
            <a:pPr marL="228600" indent="-215900">
              <a:lnSpc>
                <a:spcPct val="100000"/>
              </a:lnSpc>
              <a:spcBef>
                <a:spcPts val="38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001F5F"/>
                </a:solidFill>
              </a:rPr>
              <a:t>Включает «человеческий фактор» в предоставление доступных услуг</a:t>
            </a:r>
          </a:p>
          <a:p>
            <a:pPr marL="12700" indent="0">
              <a:lnSpc>
                <a:spcPct val="100000"/>
              </a:lnSpc>
              <a:spcBef>
                <a:spcPts val="788"/>
              </a:spcBef>
              <a:buClrTx/>
              <a:buFontTx/>
              <a:buNone/>
            </a:pPr>
            <a:r>
              <a:rPr lang="ru-RU" altLang="ru-RU" b="1" i="1" dirty="0">
                <a:solidFill>
                  <a:srgbClr val="006FC0"/>
                </a:solidFill>
              </a:rPr>
              <a:t>«Работники всех уровней составляют основу организации, поэтому их  полное вовлечение в решение задач дает возможность организации с  выгодой использовать их способности» ГОСТ ISO 9000-2011</a:t>
            </a:r>
          </a:p>
          <a:p>
            <a:pPr>
              <a:lnSpc>
                <a:spcPct val="100000"/>
              </a:lnSpc>
              <a:spcBef>
                <a:spcPts val="788"/>
              </a:spcBef>
              <a:buClrTx/>
              <a:buFontTx/>
              <a:buNone/>
            </a:pPr>
            <a:endParaRPr lang="ru-RU" altLang="ru-RU" dirty="0">
              <a:solidFill>
                <a:srgbClr val="006FC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38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001F5F"/>
                </a:solidFill>
              </a:rPr>
              <a:t>Всего предусмотреть невозможно, операционная деятельность может  минимизировать отрицательные последствия отсутствия доступа</a:t>
            </a:r>
          </a:p>
          <a:p>
            <a:pPr marL="12700" indent="0">
              <a:lnSpc>
                <a:spcPct val="80000"/>
              </a:lnSpc>
              <a:spcBef>
                <a:spcPts val="825"/>
              </a:spcBef>
              <a:buClrTx/>
              <a:buFontTx/>
              <a:buNone/>
            </a:pPr>
            <a:r>
              <a:rPr lang="ru-RU" altLang="ru-RU" b="1" i="1" dirty="0">
                <a:solidFill>
                  <a:srgbClr val="006FC0"/>
                </a:solidFill>
              </a:rPr>
              <a:t>«Организации зависят от своих потребителей и поэтому должны  понимать их текущие и будущие потребности, выполнять их  требования и стремиться превзойти их ожидания» ГОСТ ISO 9000-2011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xmlns="" id="{664D46B5-67DD-4DAE-9AD9-50814C087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02" y="6323013"/>
            <a:ext cx="24468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460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xmlns="" id="{A91D7B03-D007-484C-9C98-8B84EE4C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9260" y="2176468"/>
            <a:ext cx="1014030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indent="909638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800" b="1">
                <a:solidFill>
                  <a:srgbClr val="001F5F"/>
                </a:solidFill>
                <a:latin typeface="Verdana" panose="020B0604030504040204" pitchFamily="34" charset="0"/>
              </a:rPr>
              <a:t>1. ОПЕРАЦИОННАЯ ДЕЯТЕЛЬНОСТЬ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800" b="1">
                <a:solidFill>
                  <a:srgbClr val="001F5F"/>
                </a:solidFill>
                <a:latin typeface="Verdana" panose="020B0604030504040204" pitchFamily="34" charset="0"/>
              </a:rPr>
              <a:t>ОБЪЕКТА </a:t>
            </a:r>
          </a:p>
        </p:txBody>
      </p:sp>
    </p:spTree>
    <p:extLst>
      <p:ext uri="{BB962C8B-B14F-4D97-AF65-F5344CB8AC3E}">
        <p14:creationId xmlns:p14="http://schemas.microsoft.com/office/powerpoint/2010/main" val="3953138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xmlns="" id="{10D64122-499C-424A-A135-3C8F206364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058324" cy="1358900"/>
          </a:xfrm>
          <a:ln/>
        </p:spPr>
        <p:txBody>
          <a:bodyPr tIns="213480" anchor="t"/>
          <a:lstStyle/>
          <a:p>
            <a:pPr marL="395288" algn="ctr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2400" dirty="0">
                <a:latin typeface="Calibri" panose="020F0502020204030204" pitchFamily="34" charset="0"/>
              </a:rPr>
              <a:t>ТРЕБОВАНИЯ К ОПЕРАЦИОННОЙ</a:t>
            </a:r>
            <a:br>
              <a:rPr lang="ru-RU" altLang="ru-RU" sz="2400" dirty="0">
                <a:latin typeface="Calibri" panose="020F0502020204030204" pitchFamily="34" charset="0"/>
              </a:rPr>
            </a:br>
            <a:r>
              <a:rPr lang="ru-RU" altLang="ru-RU" sz="2400" dirty="0">
                <a:latin typeface="Calibri" panose="020F0502020204030204" pitchFamily="34" charset="0"/>
              </a:rPr>
              <a:t>ДЕЯТЕЛЬНОСТИ В 419-ФЗ (1/2)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041551AA-0039-4841-91B5-E6916D1CA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80" y="1340768"/>
            <a:ext cx="7705223" cy="525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Вносятся изменения в законодательство,  регулирующее следующие сферы жизнедеятельности  инвалидов: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Трудоустройство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Доступ к объектам культуры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Библиотечное дело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Доступность объектов социальной, инженерной и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транспортной инфраструктур</a:t>
            </a:r>
          </a:p>
          <a:p>
            <a:pPr marL="228600" indent="-214313">
              <a:lnSpc>
                <a:spcPct val="10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Музейное дело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Перевозки водным транспортом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Гарантии избирательных прав граждан РФ</a:t>
            </a:r>
          </a:p>
        </p:txBody>
      </p:sp>
    </p:spTree>
    <p:extLst>
      <p:ext uri="{BB962C8B-B14F-4D97-AF65-F5344CB8AC3E}">
        <p14:creationId xmlns:p14="http://schemas.microsoft.com/office/powerpoint/2010/main" val="576971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xmlns="" id="{A12C3837-A189-4EC0-9EF7-144CD52943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620688"/>
            <a:ext cx="8058324" cy="1144588"/>
          </a:xfrm>
          <a:ln/>
        </p:spPr>
        <p:txBody>
          <a:bodyPr anchor="t"/>
          <a:lstStyle/>
          <a:p>
            <a:pPr marL="395288" algn="ctr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2400" b="0" dirty="0">
                <a:latin typeface="Calibri" panose="020F0502020204030204" pitchFamily="34" charset="0"/>
              </a:rPr>
              <a:t>СТРУКТУРНО-ФУНКЦИОНАЛЬНЫЕ ЗОНЫ  ОБЪЕКТА </a:t>
            </a:r>
            <a:br>
              <a:rPr lang="ru-RU" altLang="ru-RU" sz="2400" b="0" dirty="0">
                <a:latin typeface="Calibri" panose="020F0502020204030204" pitchFamily="34" charset="0"/>
              </a:rPr>
            </a:br>
            <a:r>
              <a:rPr lang="ru-RU" altLang="ru-RU" sz="2400" b="0" dirty="0">
                <a:latin typeface="Calibri" panose="020F0502020204030204" pitchFamily="34" charset="0"/>
              </a:rPr>
              <a:t>СОЦИАЛЬНОЙ  ИНФРАСТРУКТУРЫ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F823D774-D5CB-498E-9678-D9B1E48DF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78" y="2160589"/>
            <a:ext cx="7063487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Территория, прилегающая к зданию (участок),</a:t>
            </a:r>
          </a:p>
          <a:p>
            <a:pPr>
              <a:lnSpc>
                <a:spcPct val="10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Вход (входы) в здание,</a:t>
            </a:r>
          </a:p>
          <a:p>
            <a:pPr>
              <a:lnSpc>
                <a:spcPct val="10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Путь (пути) движения внутри здания (в т.ч. пути  эвакуации),</a:t>
            </a:r>
          </a:p>
          <a:p>
            <a:pPr>
              <a:lnSpc>
                <a:spcPct val="100000"/>
              </a:lnSpc>
              <a:spcBef>
                <a:spcPts val="813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Зона целевого назначения здания (целевого</a:t>
            </a:r>
          </a:p>
          <a:p>
            <a:pPr marL="228600" indent="-215900">
              <a:lnSpc>
                <a:spcPct val="100000"/>
              </a:lnSpc>
              <a:spcBef>
                <a:spcPts val="813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посещения объекта),</a:t>
            </a:r>
          </a:p>
          <a:p>
            <a:pPr>
              <a:lnSpc>
                <a:spcPct val="10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Санитарно-гигиенические помещения,</a:t>
            </a:r>
          </a:p>
          <a:p>
            <a:pPr>
              <a:lnSpc>
                <a:spcPct val="100000"/>
              </a:lnSpc>
              <a:spcBef>
                <a:spcPts val="813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>
                <a:solidFill>
                  <a:srgbClr val="001F5F"/>
                </a:solidFill>
              </a:rPr>
              <a:t>Система информации на объекте</a:t>
            </a:r>
          </a:p>
        </p:txBody>
      </p:sp>
    </p:spTree>
    <p:extLst>
      <p:ext uri="{BB962C8B-B14F-4D97-AF65-F5344CB8AC3E}">
        <p14:creationId xmlns:p14="http://schemas.microsoft.com/office/powerpoint/2010/main" val="3281237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xmlns="" id="{F6525728-77D0-4FB6-B7A6-24724C2CC2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540568" y="408782"/>
            <a:ext cx="8058324" cy="1144587"/>
          </a:xfrm>
          <a:ln/>
        </p:spPr>
        <p:txBody>
          <a:bodyPr anchor="t"/>
          <a:lstStyle/>
          <a:p>
            <a:pPr marL="384175">
              <a:lnSpc>
                <a:spcPct val="100000"/>
              </a:lnSpc>
              <a:buClrTx/>
              <a:buFontTx/>
              <a:buNone/>
              <a:tabLst>
                <a:tab pos="384175" algn="l"/>
                <a:tab pos="831850" algn="l"/>
                <a:tab pos="1281113" algn="l"/>
                <a:tab pos="1730375" algn="l"/>
                <a:tab pos="2179638" algn="l"/>
                <a:tab pos="2628900" algn="l"/>
                <a:tab pos="3078163" algn="l"/>
                <a:tab pos="3527425" algn="l"/>
                <a:tab pos="3976688" algn="l"/>
                <a:tab pos="4425950" algn="l"/>
                <a:tab pos="4875213" algn="l"/>
                <a:tab pos="5324475" algn="l"/>
                <a:tab pos="5773738" algn="l"/>
                <a:tab pos="6223000" algn="l"/>
                <a:tab pos="6672263" algn="l"/>
                <a:tab pos="7121525" algn="l"/>
                <a:tab pos="7570788" algn="l"/>
                <a:tab pos="8020050" algn="l"/>
                <a:tab pos="8469313" algn="l"/>
                <a:tab pos="8918575" algn="l"/>
                <a:tab pos="9367838" algn="l"/>
              </a:tabLst>
            </a:pPr>
            <a:r>
              <a:rPr lang="ru-RU" altLang="ru-RU" sz="1800" b="0">
                <a:latin typeface="Calibri" panose="020F0502020204030204" pitchFamily="34" charset="0"/>
              </a:rPr>
              <a:t>ВАРИАНТ ОБОРУДОВАНИЯ ОБЪЕКТА  ДЛЯ ПРЕДОСТАВЛЕНИЯ УСЛУГ МГН</a:t>
            </a:r>
          </a:p>
        </p:txBody>
      </p:sp>
      <p:sp>
        <p:nvSpPr>
          <p:cNvPr id="15362" name="Freeform 2">
            <a:extLst>
              <a:ext uri="{FF2B5EF4-FFF2-40B4-BE49-F238E27FC236}">
                <a16:creationId xmlns:a16="http://schemas.microsoft.com/office/drawing/2014/main" xmlns="" id="{C9C0EE78-B113-429B-B632-DE02CF98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704" y="6170618"/>
            <a:ext cx="502546" cy="503237"/>
          </a:xfrm>
          <a:custGeom>
            <a:avLst/>
            <a:gdLst>
              <a:gd name="G0" fmla="+- 20541 0 0"/>
              <a:gd name="G1" fmla="+- 44168 0 0"/>
              <a:gd name="T0" fmla="*/ 0 w 544829"/>
              <a:gd name="T1" fmla="*/ 251459 h 502920"/>
              <a:gd name="T2" fmla="*/ 4391 w 544829"/>
              <a:gd name="T3" fmla="*/ 206260 h 502920"/>
              <a:gd name="T4" fmla="*/ 17052 w 544829"/>
              <a:gd name="T5" fmla="*/ 163718 h 502920"/>
              <a:gd name="T6" fmla="*/ 37210 w 544829"/>
              <a:gd name="T7" fmla="*/ 124544 h 502920"/>
              <a:gd name="T8" fmla="*/ 64095 w 544829"/>
              <a:gd name="T9" fmla="*/ 89448 h 502920"/>
              <a:gd name="T10" fmla="*/ 96935 w 544829"/>
              <a:gd name="T11" fmla="*/ 59141 h 502920"/>
              <a:gd name="T12" fmla="*/ 134958 w 544829"/>
              <a:gd name="T13" fmla="*/ 34332 h 502920"/>
              <a:gd name="T14" fmla="*/ 177393 w 544829"/>
              <a:gd name="T15" fmla="*/ 15732 h 502920"/>
              <a:gd name="T16" fmla="*/ 223469 w 544829"/>
              <a:gd name="T17" fmla="*/ 4051 h 502920"/>
              <a:gd name="T18" fmla="*/ 272415 w 544829"/>
              <a:gd name="T19" fmla="*/ 0 h 502920"/>
              <a:gd name="T20" fmla="*/ 321393 w 544829"/>
              <a:gd name="T21" fmla="*/ 4051 h 502920"/>
              <a:gd name="T22" fmla="*/ 367487 w 544829"/>
              <a:gd name="T23" fmla="*/ 15732 h 502920"/>
              <a:gd name="T24" fmla="*/ 409927 w 544829"/>
              <a:gd name="T25" fmla="*/ 34332 h 502920"/>
              <a:gd name="T26" fmla="*/ 447946 w 544829"/>
              <a:gd name="T27" fmla="*/ 59141 h 502920"/>
              <a:gd name="T28" fmla="*/ 480776 w 544829"/>
              <a:gd name="T29" fmla="*/ 89448 h 502920"/>
              <a:gd name="T30" fmla="*/ 507647 w 544829"/>
              <a:gd name="T31" fmla="*/ 124544 h 502920"/>
              <a:gd name="T32" fmla="*/ 527792 w 544829"/>
              <a:gd name="T33" fmla="*/ 163718 h 502920"/>
              <a:gd name="T34" fmla="*/ 540442 w 544829"/>
              <a:gd name="T35" fmla="*/ 206260 h 502920"/>
              <a:gd name="T36" fmla="*/ 544829 w 544829"/>
              <a:gd name="T37" fmla="*/ 251459 h 502920"/>
              <a:gd name="T38" fmla="*/ 540442 w 544829"/>
              <a:gd name="T39" fmla="*/ 296662 h 502920"/>
              <a:gd name="T40" fmla="*/ 527792 w 544829"/>
              <a:gd name="T41" fmla="*/ 339206 h 502920"/>
              <a:gd name="T42" fmla="*/ 507647 w 544829"/>
              <a:gd name="T43" fmla="*/ 378380 h 502920"/>
              <a:gd name="T44" fmla="*/ 480776 w 544829"/>
              <a:gd name="T45" fmla="*/ 413476 h 502920"/>
              <a:gd name="T46" fmla="*/ 447946 w 544829"/>
              <a:gd name="T47" fmla="*/ 443782 h 502920"/>
              <a:gd name="T48" fmla="*/ 409927 w 544829"/>
              <a:gd name="T49" fmla="*/ 468590 h 502920"/>
              <a:gd name="T50" fmla="*/ 367487 w 544829"/>
              <a:gd name="T51" fmla="*/ 487189 h 502920"/>
              <a:gd name="T52" fmla="*/ 321393 w 544829"/>
              <a:gd name="T53" fmla="*/ 498868 h 502920"/>
              <a:gd name="T54" fmla="*/ 272415 w 544829"/>
              <a:gd name="T55" fmla="*/ 502919 h 502920"/>
              <a:gd name="T56" fmla="*/ 223469 w 544829"/>
              <a:gd name="T57" fmla="*/ 498868 h 502920"/>
              <a:gd name="T58" fmla="*/ 177393 w 544829"/>
              <a:gd name="T59" fmla="*/ 487189 h 502920"/>
              <a:gd name="T60" fmla="*/ 134958 w 544829"/>
              <a:gd name="T61" fmla="*/ 468590 h 502920"/>
              <a:gd name="T62" fmla="*/ 96935 w 544829"/>
              <a:gd name="T63" fmla="*/ 443782 h 502920"/>
              <a:gd name="T64" fmla="*/ 64095 w 544829"/>
              <a:gd name="T65" fmla="*/ 413476 h 502920"/>
              <a:gd name="T66" fmla="*/ 37210 w 544829"/>
              <a:gd name="T67" fmla="*/ 378380 h 502920"/>
              <a:gd name="T68" fmla="*/ 17052 w 544829"/>
              <a:gd name="T69" fmla="*/ 339206 h 502920"/>
              <a:gd name="T70" fmla="*/ 4391 w 544829"/>
              <a:gd name="T71" fmla="*/ 296662 h 502920"/>
              <a:gd name="T72" fmla="*/ 0 w 544829"/>
              <a:gd name="T73" fmla="*/ 251459 h 502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44829" h="502920">
                <a:moveTo>
                  <a:pt x="0" y="251459"/>
                </a:moveTo>
                <a:lnTo>
                  <a:pt x="4391" y="206260"/>
                </a:lnTo>
                <a:lnTo>
                  <a:pt x="17052" y="163718"/>
                </a:lnTo>
                <a:lnTo>
                  <a:pt x="37210" y="124544"/>
                </a:lnTo>
                <a:lnTo>
                  <a:pt x="64095" y="89448"/>
                </a:lnTo>
                <a:lnTo>
                  <a:pt x="96935" y="59141"/>
                </a:lnTo>
                <a:lnTo>
                  <a:pt x="134958" y="34332"/>
                </a:lnTo>
                <a:lnTo>
                  <a:pt x="177393" y="15732"/>
                </a:lnTo>
                <a:lnTo>
                  <a:pt x="223469" y="4051"/>
                </a:lnTo>
                <a:lnTo>
                  <a:pt x="272415" y="0"/>
                </a:lnTo>
                <a:lnTo>
                  <a:pt x="321393" y="4051"/>
                </a:lnTo>
                <a:lnTo>
                  <a:pt x="367487" y="15732"/>
                </a:lnTo>
                <a:lnTo>
                  <a:pt x="409927" y="34332"/>
                </a:lnTo>
                <a:lnTo>
                  <a:pt x="447946" y="59141"/>
                </a:lnTo>
                <a:lnTo>
                  <a:pt x="480776" y="89448"/>
                </a:lnTo>
                <a:lnTo>
                  <a:pt x="507647" y="124544"/>
                </a:lnTo>
                <a:lnTo>
                  <a:pt x="527792" y="163718"/>
                </a:lnTo>
                <a:lnTo>
                  <a:pt x="540442" y="206260"/>
                </a:lnTo>
                <a:lnTo>
                  <a:pt x="544829" y="251459"/>
                </a:lnTo>
                <a:lnTo>
                  <a:pt x="540442" y="296662"/>
                </a:lnTo>
                <a:lnTo>
                  <a:pt x="527792" y="339206"/>
                </a:lnTo>
                <a:lnTo>
                  <a:pt x="507647" y="378380"/>
                </a:lnTo>
                <a:lnTo>
                  <a:pt x="480776" y="413476"/>
                </a:lnTo>
                <a:lnTo>
                  <a:pt x="447946" y="443782"/>
                </a:lnTo>
                <a:lnTo>
                  <a:pt x="409927" y="468590"/>
                </a:lnTo>
                <a:lnTo>
                  <a:pt x="367487" y="487189"/>
                </a:lnTo>
                <a:lnTo>
                  <a:pt x="321393" y="498868"/>
                </a:lnTo>
                <a:lnTo>
                  <a:pt x="272415" y="502919"/>
                </a:lnTo>
                <a:lnTo>
                  <a:pt x="223469" y="498868"/>
                </a:lnTo>
                <a:lnTo>
                  <a:pt x="177393" y="487189"/>
                </a:lnTo>
                <a:lnTo>
                  <a:pt x="134958" y="468590"/>
                </a:lnTo>
                <a:lnTo>
                  <a:pt x="96935" y="443782"/>
                </a:lnTo>
                <a:lnTo>
                  <a:pt x="64095" y="413476"/>
                </a:lnTo>
                <a:lnTo>
                  <a:pt x="37210" y="378380"/>
                </a:lnTo>
                <a:lnTo>
                  <a:pt x="17052" y="339206"/>
                </a:lnTo>
                <a:lnTo>
                  <a:pt x="4391" y="296662"/>
                </a:lnTo>
                <a:lnTo>
                  <a:pt x="0" y="251459"/>
                </a:lnTo>
                <a:close/>
              </a:path>
            </a:pathLst>
          </a:custGeom>
          <a:noFill/>
          <a:ln w="19080" cap="flat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051912E7-64F6-4313-B7AA-95533FDBD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076"/>
            <a:ext cx="9142534" cy="584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1288"/>
              </a:spcBef>
              <a:buClrTx/>
              <a:buFontTx/>
              <a:buNone/>
            </a:pPr>
            <a:r>
              <a:rPr lang="ru-RU" altLang="ru-RU" sz="1700">
                <a:solidFill>
                  <a:srgbClr val="FFFFFF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5EB38428-2B35-4DA5-8842-A8E62290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075"/>
            <a:ext cx="9142534" cy="5876925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17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539552" y="1484784"/>
            <a:ext cx="7887027" cy="492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2000" u="sng" dirty="0">
                <a:solidFill>
                  <a:schemeClr val="tx1"/>
                </a:solidFill>
              </a:rPr>
              <a:t>Основные ожидаемые результаты реализации "дорожной карты":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увеличение доли доступных для инвалидов зданий (помещений) федеральных учреждений медико-социальной экспертизы в их общем количестве: </a:t>
            </a:r>
            <a:r>
              <a:rPr lang="ru-RU" sz="2000" u="sng" dirty="0">
                <a:solidFill>
                  <a:schemeClr val="tx1"/>
                </a:solidFill>
              </a:rPr>
              <a:t>от 27,3% в 2015 году до 50% в 2020 году и 100% в 2030 году;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увеличение доли доступных для инвалидов зданий (помещений) протезно-ортопедических учреждений, подведомственных Министерству труда и социальной защиты Российской Федерации, в их общем количестве: </a:t>
            </a:r>
            <a:r>
              <a:rPr lang="ru-RU" sz="2000" u="sng" dirty="0">
                <a:solidFill>
                  <a:schemeClr val="tx1"/>
                </a:solidFill>
              </a:rPr>
              <a:t>от 54,1% в 2015 году до 85,5% в 2020 году и до 100% в 2030 году;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увеличение доли доступных для инвалидов зданий (помещений) подведомственных Министерству труда и социальной защиты Российской Федерации учреждений науки и дополнительного профессионального образования, в их общем количестве: от 50% в 2015 году до 75% в 2020 году и 100% в 2030 году;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-180528" y="476672"/>
            <a:ext cx="8475141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Основные действующие нормы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 защите прав инвалидов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909061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xmlns="" id="{0428BF84-4CA3-4BA0-B8E8-D1CC733E7E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925" y="188640"/>
            <a:ext cx="8058324" cy="1358900"/>
          </a:xfrm>
          <a:ln/>
        </p:spPr>
        <p:txBody>
          <a:bodyPr tIns="213480" anchor="t"/>
          <a:lstStyle/>
          <a:p>
            <a:pPr marL="395288" algn="ctr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2400" dirty="0">
                <a:latin typeface="Calibri" panose="020F0502020204030204" pitchFamily="34" charset="0"/>
              </a:rPr>
              <a:t>ОПЕРАЦИОННАЯ </a:t>
            </a:r>
            <a:r>
              <a:rPr lang="ru-RU" altLang="ru-RU" sz="2400" dirty="0" smtClean="0">
                <a:latin typeface="Calibri" panose="020F0502020204030204" pitchFamily="34" charset="0"/>
              </a:rPr>
              <a:t>ДЕЯТЕЛЬНОСТЬ ОБЪЕКТА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B500AC30-A760-482B-884A-5948D2CD5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28" y="1027099"/>
            <a:ext cx="8111069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28600" indent="-214313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Информация об объекте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Информация о посетителе с инвалидностью</a:t>
            </a:r>
          </a:p>
          <a:p>
            <a:pPr>
              <a:lnSpc>
                <a:spcPct val="10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Встреча человека с инвалидностью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Помощь в перемещении по объекту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Получение услуги</a:t>
            </a:r>
          </a:p>
          <a:p>
            <a:pPr>
              <a:lnSpc>
                <a:spcPct val="10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Создание условий для пребывания на объекте</a:t>
            </a:r>
          </a:p>
          <a:p>
            <a:pPr>
              <a:lnSpc>
                <a:spcPct val="10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Получение экстренной помощи на объекте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Выход из объекта</a:t>
            </a:r>
          </a:p>
          <a:p>
            <a:pPr>
              <a:lnSpc>
                <a:spcPct val="10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Покидание объекта в условиях чрезвычайной ситуации</a:t>
            </a:r>
          </a:p>
          <a:p>
            <a:pPr>
              <a:lnSpc>
                <a:spcPct val="10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Общий менеджмент по вопросам создания </a:t>
            </a:r>
            <a:r>
              <a:rPr lang="ru-RU" altLang="ru-RU" sz="2400" b="1" dirty="0" smtClean="0">
                <a:solidFill>
                  <a:srgbClr val="001F5F"/>
                </a:solidFill>
              </a:rPr>
              <a:t>доступной среды</a:t>
            </a:r>
            <a:endParaRPr lang="ru-RU" altLang="ru-RU" sz="2400" b="1" dirty="0">
              <a:solidFill>
                <a:srgbClr val="001F5F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xmlns="" id="{4C8D5A0E-0B35-4A0D-B26B-F2B5BCC7E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826" y="6323013"/>
            <a:ext cx="21977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42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reeform 1">
            <a:extLst>
              <a:ext uri="{FF2B5EF4-FFF2-40B4-BE49-F238E27FC236}">
                <a16:creationId xmlns:a16="http://schemas.microsoft.com/office/drawing/2014/main" xmlns="" id="{3AEFAF3B-E528-460D-BF53-46FE825FA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" y="4141793"/>
            <a:ext cx="6714782" cy="1728787"/>
          </a:xfrm>
          <a:custGeom>
            <a:avLst/>
            <a:gdLst>
              <a:gd name="G0" fmla="+- 1334 0 0"/>
              <a:gd name="G1" fmla="+- 24534 0 0"/>
              <a:gd name="T0" fmla="*/ 0 w 7275830"/>
              <a:gd name="T1" fmla="*/ 288036 h 1728470"/>
              <a:gd name="T2" fmla="*/ 3769 w 7275830"/>
              <a:gd name="T3" fmla="*/ 241302 h 1728470"/>
              <a:gd name="T4" fmla="*/ 14684 w 7275830"/>
              <a:gd name="T5" fmla="*/ 196973 h 1728470"/>
              <a:gd name="T6" fmla="*/ 32150 w 7275830"/>
              <a:gd name="T7" fmla="*/ 155643 h 1728470"/>
              <a:gd name="T8" fmla="*/ 55575 w 7275830"/>
              <a:gd name="T9" fmla="*/ 117902 h 1728470"/>
              <a:gd name="T10" fmla="*/ 84365 w 7275830"/>
              <a:gd name="T11" fmla="*/ 84343 h 1728470"/>
              <a:gd name="T12" fmla="*/ 117927 w 7275830"/>
              <a:gd name="T13" fmla="*/ 55558 h 1728470"/>
              <a:gd name="T14" fmla="*/ 155669 w 7275830"/>
              <a:gd name="T15" fmla="*/ 32140 h 1728470"/>
              <a:gd name="T16" fmla="*/ 196998 w 7275830"/>
              <a:gd name="T17" fmla="*/ 14679 h 1728470"/>
              <a:gd name="T18" fmla="*/ 241319 w 7275830"/>
              <a:gd name="T19" fmla="*/ 3768 h 1728470"/>
              <a:gd name="T20" fmla="*/ 288041 w 7275830"/>
              <a:gd name="T21" fmla="*/ 0 h 1728470"/>
              <a:gd name="T22" fmla="*/ 6987583 w 7275830"/>
              <a:gd name="T23" fmla="*/ 0 h 1728470"/>
              <a:gd name="T24" fmla="*/ 7034286 w 7275830"/>
              <a:gd name="T25" fmla="*/ 3768 h 1728470"/>
              <a:gd name="T26" fmla="*/ 7078596 w 7275830"/>
              <a:gd name="T27" fmla="*/ 14679 h 1728470"/>
              <a:gd name="T28" fmla="*/ 7119919 w 7275830"/>
              <a:gd name="T29" fmla="*/ 32140 h 1728470"/>
              <a:gd name="T30" fmla="*/ 7157661 w 7275830"/>
              <a:gd name="T31" fmla="*/ 55558 h 1728470"/>
              <a:gd name="T32" fmla="*/ 7191227 w 7275830"/>
              <a:gd name="T33" fmla="*/ 84343 h 1728470"/>
              <a:gd name="T34" fmla="*/ 7220023 w 7275830"/>
              <a:gd name="T35" fmla="*/ 117902 h 1728470"/>
              <a:gd name="T36" fmla="*/ 7243455 w 7275830"/>
              <a:gd name="T37" fmla="*/ 155643 h 1728470"/>
              <a:gd name="T38" fmla="*/ 7260927 w 7275830"/>
              <a:gd name="T39" fmla="*/ 196973 h 1728470"/>
              <a:gd name="T40" fmla="*/ 7271847 w 7275830"/>
              <a:gd name="T41" fmla="*/ 241302 h 1728470"/>
              <a:gd name="T42" fmla="*/ 7275619 w 7275830"/>
              <a:gd name="T43" fmla="*/ 288036 h 1728470"/>
              <a:gd name="T44" fmla="*/ 7275619 w 7275830"/>
              <a:gd name="T45" fmla="*/ 1440180 h 1728470"/>
              <a:gd name="T46" fmla="*/ 7271847 w 7275830"/>
              <a:gd name="T47" fmla="*/ 1486894 h 1728470"/>
              <a:gd name="T48" fmla="*/ 7260927 w 7275830"/>
              <a:gd name="T49" fmla="*/ 1531210 h 1728470"/>
              <a:gd name="T50" fmla="*/ 7243455 w 7275830"/>
              <a:gd name="T51" fmla="*/ 1572533 h 1728470"/>
              <a:gd name="T52" fmla="*/ 7220023 w 7275830"/>
              <a:gd name="T53" fmla="*/ 1610271 h 1728470"/>
              <a:gd name="T54" fmla="*/ 7191227 w 7275830"/>
              <a:gd name="T55" fmla="*/ 1643830 h 1728470"/>
              <a:gd name="T56" fmla="*/ 7157661 w 7275830"/>
              <a:gd name="T57" fmla="*/ 1672618 h 1728470"/>
              <a:gd name="T58" fmla="*/ 7119919 w 7275830"/>
              <a:gd name="T59" fmla="*/ 1696041 h 1728470"/>
              <a:gd name="T60" fmla="*/ 7078596 w 7275830"/>
              <a:gd name="T61" fmla="*/ 1713506 h 1728470"/>
              <a:gd name="T62" fmla="*/ 7034286 w 7275830"/>
              <a:gd name="T63" fmla="*/ 1724420 h 1728470"/>
              <a:gd name="T64" fmla="*/ 6987583 w 7275830"/>
              <a:gd name="T65" fmla="*/ 1728190 h 1728470"/>
              <a:gd name="T66" fmla="*/ 288041 w 7275830"/>
              <a:gd name="T67" fmla="*/ 1728190 h 1728470"/>
              <a:gd name="T68" fmla="*/ 241319 w 7275830"/>
              <a:gd name="T69" fmla="*/ 1724420 h 1728470"/>
              <a:gd name="T70" fmla="*/ 196998 w 7275830"/>
              <a:gd name="T71" fmla="*/ 1713506 h 1728470"/>
              <a:gd name="T72" fmla="*/ 155669 w 7275830"/>
              <a:gd name="T73" fmla="*/ 1696041 h 1728470"/>
              <a:gd name="T74" fmla="*/ 117927 w 7275830"/>
              <a:gd name="T75" fmla="*/ 1672618 h 1728470"/>
              <a:gd name="T76" fmla="*/ 84365 w 7275830"/>
              <a:gd name="T77" fmla="*/ 1643830 h 1728470"/>
              <a:gd name="T78" fmla="*/ 55575 w 7275830"/>
              <a:gd name="T79" fmla="*/ 1610271 h 1728470"/>
              <a:gd name="T80" fmla="*/ 32150 w 7275830"/>
              <a:gd name="T81" fmla="*/ 1572533 h 1728470"/>
              <a:gd name="T82" fmla="*/ 14684 w 7275830"/>
              <a:gd name="T83" fmla="*/ 1531210 h 1728470"/>
              <a:gd name="T84" fmla="*/ 3769 w 7275830"/>
              <a:gd name="T85" fmla="*/ 1486894 h 1728470"/>
              <a:gd name="T86" fmla="*/ 0 w 7275830"/>
              <a:gd name="T87" fmla="*/ 1440180 h 1728470"/>
              <a:gd name="T88" fmla="*/ 0 w 7275830"/>
              <a:gd name="T89" fmla="*/ 288036 h 1728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275830" h="1728470">
                <a:moveTo>
                  <a:pt x="0" y="288036"/>
                </a:moveTo>
                <a:lnTo>
                  <a:pt x="3769" y="241302"/>
                </a:lnTo>
                <a:lnTo>
                  <a:pt x="14684" y="196973"/>
                </a:lnTo>
                <a:lnTo>
                  <a:pt x="32150" y="155643"/>
                </a:lnTo>
                <a:lnTo>
                  <a:pt x="55575" y="117902"/>
                </a:lnTo>
                <a:lnTo>
                  <a:pt x="84365" y="84343"/>
                </a:lnTo>
                <a:lnTo>
                  <a:pt x="117927" y="55558"/>
                </a:lnTo>
                <a:lnTo>
                  <a:pt x="155669" y="32140"/>
                </a:lnTo>
                <a:lnTo>
                  <a:pt x="196998" y="14679"/>
                </a:lnTo>
                <a:lnTo>
                  <a:pt x="241319" y="3768"/>
                </a:lnTo>
                <a:lnTo>
                  <a:pt x="288041" y="0"/>
                </a:lnTo>
                <a:lnTo>
                  <a:pt x="6987583" y="0"/>
                </a:lnTo>
                <a:lnTo>
                  <a:pt x="7034286" y="3768"/>
                </a:lnTo>
                <a:lnTo>
                  <a:pt x="7078596" y="14679"/>
                </a:lnTo>
                <a:lnTo>
                  <a:pt x="7119919" y="32140"/>
                </a:lnTo>
                <a:lnTo>
                  <a:pt x="7157661" y="55558"/>
                </a:lnTo>
                <a:lnTo>
                  <a:pt x="7191227" y="84343"/>
                </a:lnTo>
                <a:lnTo>
                  <a:pt x="7220023" y="117902"/>
                </a:lnTo>
                <a:lnTo>
                  <a:pt x="7243455" y="155643"/>
                </a:lnTo>
                <a:lnTo>
                  <a:pt x="7260927" y="196973"/>
                </a:lnTo>
                <a:lnTo>
                  <a:pt x="7271847" y="241302"/>
                </a:lnTo>
                <a:lnTo>
                  <a:pt x="7275619" y="288036"/>
                </a:lnTo>
                <a:lnTo>
                  <a:pt x="7275619" y="1440180"/>
                </a:lnTo>
                <a:lnTo>
                  <a:pt x="7271847" y="1486894"/>
                </a:lnTo>
                <a:lnTo>
                  <a:pt x="7260927" y="1531210"/>
                </a:lnTo>
                <a:lnTo>
                  <a:pt x="7243455" y="1572533"/>
                </a:lnTo>
                <a:lnTo>
                  <a:pt x="7220023" y="1610271"/>
                </a:lnTo>
                <a:lnTo>
                  <a:pt x="7191227" y="1643830"/>
                </a:lnTo>
                <a:lnTo>
                  <a:pt x="7157661" y="1672618"/>
                </a:lnTo>
                <a:lnTo>
                  <a:pt x="7119919" y="1696041"/>
                </a:lnTo>
                <a:lnTo>
                  <a:pt x="7078596" y="1713506"/>
                </a:lnTo>
                <a:lnTo>
                  <a:pt x="7034286" y="1724420"/>
                </a:lnTo>
                <a:lnTo>
                  <a:pt x="6987583" y="1728190"/>
                </a:lnTo>
                <a:lnTo>
                  <a:pt x="288041" y="1728190"/>
                </a:lnTo>
                <a:lnTo>
                  <a:pt x="241319" y="1724420"/>
                </a:lnTo>
                <a:lnTo>
                  <a:pt x="196998" y="1713506"/>
                </a:lnTo>
                <a:lnTo>
                  <a:pt x="155669" y="1696041"/>
                </a:lnTo>
                <a:lnTo>
                  <a:pt x="117927" y="1672618"/>
                </a:lnTo>
                <a:lnTo>
                  <a:pt x="84365" y="1643830"/>
                </a:lnTo>
                <a:lnTo>
                  <a:pt x="55575" y="1610271"/>
                </a:lnTo>
                <a:lnTo>
                  <a:pt x="32150" y="1572533"/>
                </a:lnTo>
                <a:lnTo>
                  <a:pt x="14684" y="1531210"/>
                </a:lnTo>
                <a:lnTo>
                  <a:pt x="3769" y="1486894"/>
                </a:lnTo>
                <a:lnTo>
                  <a:pt x="0" y="1440180"/>
                </a:lnTo>
                <a:lnTo>
                  <a:pt x="0" y="288036"/>
                </a:lnTo>
                <a:close/>
              </a:path>
            </a:pathLst>
          </a:custGeom>
          <a:noFill/>
          <a:ln w="57240" cap="rnd">
            <a:solidFill>
              <a:srgbClr val="506D93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0" name="Freeform 2">
            <a:extLst>
              <a:ext uri="{FF2B5EF4-FFF2-40B4-BE49-F238E27FC236}">
                <a16:creationId xmlns:a16="http://schemas.microsoft.com/office/drawing/2014/main" xmlns="" id="{AF8A1A91-6638-404E-AAA0-B35BDFB28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08" y="1844675"/>
            <a:ext cx="4785179" cy="1728788"/>
          </a:xfrm>
          <a:custGeom>
            <a:avLst/>
            <a:gdLst>
              <a:gd name="G0" fmla="+- 7431 0 0"/>
              <a:gd name="G1" fmla="+- 24534 0 0"/>
              <a:gd name="T0" fmla="*/ 0 w 5184775"/>
              <a:gd name="T1" fmla="*/ 288036 h 1728470"/>
              <a:gd name="T2" fmla="*/ 3769 w 5184775"/>
              <a:gd name="T3" fmla="*/ 241333 h 1728470"/>
              <a:gd name="T4" fmla="*/ 14684 w 5184775"/>
              <a:gd name="T5" fmla="*/ 197022 h 1728470"/>
              <a:gd name="T6" fmla="*/ 32149 w 5184775"/>
              <a:gd name="T7" fmla="*/ 155699 h 1728470"/>
              <a:gd name="T8" fmla="*/ 55573 w 5184775"/>
              <a:gd name="T9" fmla="*/ 117957 h 1728470"/>
              <a:gd name="T10" fmla="*/ 84362 w 5184775"/>
              <a:gd name="T11" fmla="*/ 84391 h 1728470"/>
              <a:gd name="T12" fmla="*/ 117924 w 5184775"/>
              <a:gd name="T13" fmla="*/ 55595 h 1728470"/>
              <a:gd name="T14" fmla="*/ 155665 w 5184775"/>
              <a:gd name="T15" fmla="*/ 32164 h 1728470"/>
              <a:gd name="T16" fmla="*/ 196993 w 5184775"/>
              <a:gd name="T17" fmla="*/ 14691 h 1728470"/>
              <a:gd name="T18" fmla="*/ 241314 w 5184775"/>
              <a:gd name="T19" fmla="*/ 3771 h 1728470"/>
              <a:gd name="T20" fmla="*/ 288036 w 5184775"/>
              <a:gd name="T21" fmla="*/ 0 h 1728470"/>
              <a:gd name="T22" fmla="*/ 4896548 w 5184775"/>
              <a:gd name="T23" fmla="*/ 0 h 1728470"/>
              <a:gd name="T24" fmla="*/ 4943282 w 5184775"/>
              <a:gd name="T25" fmla="*/ 3771 h 1728470"/>
              <a:gd name="T26" fmla="*/ 4987610 w 5184775"/>
              <a:gd name="T27" fmla="*/ 14691 h 1728470"/>
              <a:gd name="T28" fmla="*/ 5028941 w 5184775"/>
              <a:gd name="T29" fmla="*/ 32164 h 1728470"/>
              <a:gd name="T30" fmla="*/ 5066681 w 5184775"/>
              <a:gd name="T31" fmla="*/ 55595 h 1728470"/>
              <a:gd name="T32" fmla="*/ 5100240 w 5184775"/>
              <a:gd name="T33" fmla="*/ 84391 h 1728470"/>
              <a:gd name="T34" fmla="*/ 5129025 w 5184775"/>
              <a:gd name="T35" fmla="*/ 117957 h 1728470"/>
              <a:gd name="T36" fmla="*/ 5152444 w 5184775"/>
              <a:gd name="T37" fmla="*/ 155699 h 1728470"/>
              <a:gd name="T38" fmla="*/ 5169905 w 5184775"/>
              <a:gd name="T39" fmla="*/ 197022 h 1728470"/>
              <a:gd name="T40" fmla="*/ 5180816 w 5184775"/>
              <a:gd name="T41" fmla="*/ 241333 h 1728470"/>
              <a:gd name="T42" fmla="*/ 5184584 w 5184775"/>
              <a:gd name="T43" fmla="*/ 288036 h 1728470"/>
              <a:gd name="T44" fmla="*/ 5184584 w 5184775"/>
              <a:gd name="T45" fmla="*/ 1440180 h 1728470"/>
              <a:gd name="T46" fmla="*/ 5180816 w 5184775"/>
              <a:gd name="T47" fmla="*/ 1486913 h 1728470"/>
              <a:gd name="T48" fmla="*/ 5169905 w 5184775"/>
              <a:gd name="T49" fmla="*/ 1531242 h 1728470"/>
              <a:gd name="T50" fmla="*/ 5152444 w 5184775"/>
              <a:gd name="T51" fmla="*/ 1572572 h 1728470"/>
              <a:gd name="T52" fmla="*/ 5129025 w 5184775"/>
              <a:gd name="T53" fmla="*/ 1610313 h 1728470"/>
              <a:gd name="T54" fmla="*/ 5100240 w 5184775"/>
              <a:gd name="T55" fmla="*/ 1643872 h 1728470"/>
              <a:gd name="T56" fmla="*/ 5066681 w 5184775"/>
              <a:gd name="T57" fmla="*/ 1672657 h 1728470"/>
              <a:gd name="T58" fmla="*/ 5028941 w 5184775"/>
              <a:gd name="T59" fmla="*/ 1696075 h 1728470"/>
              <a:gd name="T60" fmla="*/ 4987610 w 5184775"/>
              <a:gd name="T61" fmla="*/ 1713536 h 1728470"/>
              <a:gd name="T62" fmla="*/ 4943282 w 5184775"/>
              <a:gd name="T63" fmla="*/ 1724447 h 1728470"/>
              <a:gd name="T64" fmla="*/ 4896548 w 5184775"/>
              <a:gd name="T65" fmla="*/ 1728215 h 1728470"/>
              <a:gd name="T66" fmla="*/ 288036 w 5184775"/>
              <a:gd name="T67" fmla="*/ 1728215 h 1728470"/>
              <a:gd name="T68" fmla="*/ 241314 w 5184775"/>
              <a:gd name="T69" fmla="*/ 1724447 h 1728470"/>
              <a:gd name="T70" fmla="*/ 196993 w 5184775"/>
              <a:gd name="T71" fmla="*/ 1713536 h 1728470"/>
              <a:gd name="T72" fmla="*/ 155665 w 5184775"/>
              <a:gd name="T73" fmla="*/ 1696075 h 1728470"/>
              <a:gd name="T74" fmla="*/ 117924 w 5184775"/>
              <a:gd name="T75" fmla="*/ 1672657 h 1728470"/>
              <a:gd name="T76" fmla="*/ 84362 w 5184775"/>
              <a:gd name="T77" fmla="*/ 1643872 h 1728470"/>
              <a:gd name="T78" fmla="*/ 55573 w 5184775"/>
              <a:gd name="T79" fmla="*/ 1610313 h 1728470"/>
              <a:gd name="T80" fmla="*/ 32149 w 5184775"/>
              <a:gd name="T81" fmla="*/ 1572572 h 1728470"/>
              <a:gd name="T82" fmla="*/ 14684 w 5184775"/>
              <a:gd name="T83" fmla="*/ 1531242 h 1728470"/>
              <a:gd name="T84" fmla="*/ 3769 w 5184775"/>
              <a:gd name="T85" fmla="*/ 1486913 h 1728470"/>
              <a:gd name="T86" fmla="*/ 0 w 5184775"/>
              <a:gd name="T87" fmla="*/ 1440180 h 1728470"/>
              <a:gd name="T88" fmla="*/ 0 w 5184775"/>
              <a:gd name="T89" fmla="*/ 288036 h 1728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84775" h="1728470">
                <a:moveTo>
                  <a:pt x="0" y="288036"/>
                </a:moveTo>
                <a:lnTo>
                  <a:pt x="3769" y="241333"/>
                </a:lnTo>
                <a:lnTo>
                  <a:pt x="14684" y="197022"/>
                </a:lnTo>
                <a:lnTo>
                  <a:pt x="32149" y="155699"/>
                </a:lnTo>
                <a:lnTo>
                  <a:pt x="55573" y="117957"/>
                </a:lnTo>
                <a:lnTo>
                  <a:pt x="84362" y="84391"/>
                </a:lnTo>
                <a:lnTo>
                  <a:pt x="117924" y="55595"/>
                </a:lnTo>
                <a:lnTo>
                  <a:pt x="155665" y="32164"/>
                </a:lnTo>
                <a:lnTo>
                  <a:pt x="196993" y="14691"/>
                </a:lnTo>
                <a:lnTo>
                  <a:pt x="241314" y="3771"/>
                </a:lnTo>
                <a:lnTo>
                  <a:pt x="288036" y="0"/>
                </a:lnTo>
                <a:lnTo>
                  <a:pt x="4896548" y="0"/>
                </a:lnTo>
                <a:lnTo>
                  <a:pt x="4943282" y="3771"/>
                </a:lnTo>
                <a:lnTo>
                  <a:pt x="4987610" y="14691"/>
                </a:lnTo>
                <a:lnTo>
                  <a:pt x="5028941" y="32164"/>
                </a:lnTo>
                <a:lnTo>
                  <a:pt x="5066681" y="55595"/>
                </a:lnTo>
                <a:lnTo>
                  <a:pt x="5100240" y="84391"/>
                </a:lnTo>
                <a:lnTo>
                  <a:pt x="5129025" y="117957"/>
                </a:lnTo>
                <a:lnTo>
                  <a:pt x="5152444" y="155699"/>
                </a:lnTo>
                <a:lnTo>
                  <a:pt x="5169905" y="197022"/>
                </a:lnTo>
                <a:lnTo>
                  <a:pt x="5180816" y="241333"/>
                </a:lnTo>
                <a:lnTo>
                  <a:pt x="5184584" y="288036"/>
                </a:lnTo>
                <a:lnTo>
                  <a:pt x="5184584" y="1440180"/>
                </a:lnTo>
                <a:lnTo>
                  <a:pt x="5180816" y="1486913"/>
                </a:lnTo>
                <a:lnTo>
                  <a:pt x="5169905" y="1531242"/>
                </a:lnTo>
                <a:lnTo>
                  <a:pt x="5152444" y="1572572"/>
                </a:lnTo>
                <a:lnTo>
                  <a:pt x="5129025" y="1610313"/>
                </a:lnTo>
                <a:lnTo>
                  <a:pt x="5100240" y="1643872"/>
                </a:lnTo>
                <a:lnTo>
                  <a:pt x="5066681" y="1672657"/>
                </a:lnTo>
                <a:lnTo>
                  <a:pt x="5028941" y="1696075"/>
                </a:lnTo>
                <a:lnTo>
                  <a:pt x="4987610" y="1713536"/>
                </a:lnTo>
                <a:lnTo>
                  <a:pt x="4943282" y="1724447"/>
                </a:lnTo>
                <a:lnTo>
                  <a:pt x="4896548" y="1728215"/>
                </a:lnTo>
                <a:lnTo>
                  <a:pt x="288036" y="1728215"/>
                </a:lnTo>
                <a:lnTo>
                  <a:pt x="241314" y="1724447"/>
                </a:lnTo>
                <a:lnTo>
                  <a:pt x="196993" y="1713536"/>
                </a:lnTo>
                <a:lnTo>
                  <a:pt x="155665" y="1696075"/>
                </a:lnTo>
                <a:lnTo>
                  <a:pt x="117924" y="1672657"/>
                </a:lnTo>
                <a:lnTo>
                  <a:pt x="84362" y="1643872"/>
                </a:lnTo>
                <a:lnTo>
                  <a:pt x="55573" y="1610313"/>
                </a:lnTo>
                <a:lnTo>
                  <a:pt x="32149" y="1572572"/>
                </a:lnTo>
                <a:lnTo>
                  <a:pt x="14684" y="1531242"/>
                </a:lnTo>
                <a:lnTo>
                  <a:pt x="3769" y="1486913"/>
                </a:lnTo>
                <a:lnTo>
                  <a:pt x="0" y="1440180"/>
                </a:lnTo>
                <a:lnTo>
                  <a:pt x="0" y="288036"/>
                </a:lnTo>
                <a:close/>
              </a:path>
            </a:pathLst>
          </a:custGeom>
          <a:noFill/>
          <a:ln w="57240" cap="rnd">
            <a:solidFill>
              <a:srgbClr val="506D93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08332E7E-3B3E-47C2-BC43-5D871E8161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252536" y="263620"/>
            <a:ext cx="8058324" cy="638175"/>
          </a:xfrm>
          <a:ln/>
        </p:spPr>
        <p:txBody>
          <a:bodyPr anchor="t"/>
          <a:lstStyle/>
          <a:p>
            <a:pPr marL="496888" algn="ctr">
              <a:lnSpc>
                <a:spcPct val="100000"/>
              </a:lnSpc>
              <a:buClrTx/>
              <a:buFontTx/>
              <a:buNone/>
              <a:tabLst>
                <a:tab pos="496888" algn="l"/>
                <a:tab pos="944563" algn="l"/>
                <a:tab pos="1393825" algn="l"/>
                <a:tab pos="1843088" algn="l"/>
                <a:tab pos="2292350" algn="l"/>
                <a:tab pos="2741613" algn="l"/>
                <a:tab pos="3190875" algn="l"/>
                <a:tab pos="3640138" algn="l"/>
                <a:tab pos="4089400" algn="l"/>
                <a:tab pos="4538663" algn="l"/>
                <a:tab pos="4987925" algn="l"/>
                <a:tab pos="5437188" algn="l"/>
                <a:tab pos="5886450" algn="l"/>
                <a:tab pos="6335713" algn="l"/>
                <a:tab pos="6784975" algn="l"/>
                <a:tab pos="7234238" algn="l"/>
                <a:tab pos="7683500" algn="l"/>
                <a:tab pos="8132763" algn="l"/>
                <a:tab pos="8582025" algn="l"/>
                <a:tab pos="9031288" algn="l"/>
                <a:tab pos="9480550" algn="l"/>
              </a:tabLst>
            </a:pPr>
            <a:r>
              <a:rPr lang="ru-RU" altLang="ru-RU" sz="1800" dirty="0">
                <a:latin typeface="Calibri" panose="020F0502020204030204" pitchFamily="34" charset="0"/>
              </a:rPr>
              <a:t>ВСТРЕЧА ЧЕЛОВЕКА С  ИНВАЛИДНОСТЬЮ И ПОМОЩЬ В  ПЕРЕМЕЩЕНИИ ПО ОБЪЕКТУ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44E38400-7E93-482C-A031-7464F55B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36712"/>
            <a:ext cx="58767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В случае предварительного оповещения: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xmlns="" id="{2E350A69-BD0D-4C3D-9126-8D8916723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95" y="3736422"/>
            <a:ext cx="50826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В случае спонтанного визита: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xmlns="" id="{508B6908-E1CA-4D45-9DA3-F1CE7F3A1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826" y="6284913"/>
            <a:ext cx="21977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xmlns="" id="{915C7CA7-FAB1-47D5-BCEA-5C45129E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68" y="1998663"/>
            <a:ext cx="1318635" cy="14287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xmlns="" id="{4D5D446E-E9DE-41F6-999A-D0090B277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32" y="1954213"/>
            <a:ext cx="2123002" cy="156845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xmlns="" id="{D63EC195-FA94-4FB7-A71C-2BAB91D04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615" y="2054230"/>
            <a:ext cx="2215306" cy="1433513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xmlns="" id="{22D4A2C4-D421-4FA4-A484-F4C23933E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199" y="1998663"/>
            <a:ext cx="1994068" cy="142875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9" name="Freeform 11">
            <a:extLst>
              <a:ext uri="{FF2B5EF4-FFF2-40B4-BE49-F238E27FC236}">
                <a16:creationId xmlns:a16="http://schemas.microsoft.com/office/drawing/2014/main" xmlns="" id="{3B6F7B44-7E8E-4D32-A9F7-C7816F3FD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199" y="1998663"/>
            <a:ext cx="1994068" cy="1428750"/>
          </a:xfrm>
          <a:custGeom>
            <a:avLst/>
            <a:gdLst>
              <a:gd name="G0" fmla="+- 63118 0 0"/>
              <a:gd name="G1" fmla="+- 52494 0 0"/>
              <a:gd name="T0" fmla="*/ 0 w 2160270"/>
              <a:gd name="T1" fmla="*/ 1428750 h 1428750"/>
              <a:gd name="T2" fmla="*/ 2160270 w 2160270"/>
              <a:gd name="T3" fmla="*/ 1428750 h 1428750"/>
              <a:gd name="T4" fmla="*/ 2160270 w 2160270"/>
              <a:gd name="T5" fmla="*/ 0 h 1428750"/>
              <a:gd name="T6" fmla="*/ 0 w 2160270"/>
              <a:gd name="T7" fmla="*/ 0 h 1428750"/>
              <a:gd name="T8" fmla="*/ 0 w 2160270"/>
              <a:gd name="T9" fmla="*/ 1428750 h 1428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270" h="1428750">
                <a:moveTo>
                  <a:pt x="0" y="1428750"/>
                </a:moveTo>
                <a:lnTo>
                  <a:pt x="2160270" y="1428750"/>
                </a:lnTo>
                <a:lnTo>
                  <a:pt x="2160270" y="0"/>
                </a:lnTo>
                <a:lnTo>
                  <a:pt x="0" y="0"/>
                </a:lnTo>
                <a:lnTo>
                  <a:pt x="0" y="1428750"/>
                </a:lnTo>
                <a:close/>
              </a:path>
            </a:pathLst>
          </a:custGeom>
          <a:noFill/>
          <a:ln w="9360" cap="flat">
            <a:solidFill>
              <a:srgbClr val="08A0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0" name="Rectangle 12">
            <a:extLst>
              <a:ext uri="{FF2B5EF4-FFF2-40B4-BE49-F238E27FC236}">
                <a16:creationId xmlns:a16="http://schemas.microsoft.com/office/drawing/2014/main" xmlns="" id="{0EB6F8A2-52D2-474E-AB29-DBA5D0088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433" y="2157414"/>
            <a:ext cx="18050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/>
              <a:t>Ответственный за  сопровождение  людей с  инвалидностью</a:t>
            </a:r>
          </a:p>
        </p:txBody>
      </p:sp>
      <p:sp>
        <p:nvSpPr>
          <p:cNvPr id="17421" name="Rectangle 13">
            <a:extLst>
              <a:ext uri="{FF2B5EF4-FFF2-40B4-BE49-F238E27FC236}">
                <a16:creationId xmlns:a16="http://schemas.microsoft.com/office/drawing/2014/main" xmlns="" id="{57BB96A6-3BF6-4DFF-8AF5-4CB7E69A1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26" y="4292600"/>
            <a:ext cx="1318635" cy="14287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2" name="Rectangle 14">
            <a:extLst>
              <a:ext uri="{FF2B5EF4-FFF2-40B4-BE49-F238E27FC236}">
                <a16:creationId xmlns:a16="http://schemas.microsoft.com/office/drawing/2014/main" xmlns="" id="{F6227861-CB47-447D-AD05-51F75E73E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661" y="4246563"/>
            <a:ext cx="2123002" cy="1568450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3" name="Rectangle 15">
            <a:extLst>
              <a:ext uri="{FF2B5EF4-FFF2-40B4-BE49-F238E27FC236}">
                <a16:creationId xmlns:a16="http://schemas.microsoft.com/office/drawing/2014/main" xmlns="" id="{A85FC1EE-7DA7-4A27-B4EB-22FB299F4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080" y="4348163"/>
            <a:ext cx="2215306" cy="1433512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4" name="Rectangle 16">
            <a:extLst>
              <a:ext uri="{FF2B5EF4-FFF2-40B4-BE49-F238E27FC236}">
                <a16:creationId xmlns:a16="http://schemas.microsoft.com/office/drawing/2014/main" xmlns="" id="{44117CC7-7C33-46DC-A380-BC472199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130" y="4291013"/>
            <a:ext cx="1994069" cy="1428750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5" name="Freeform 17">
            <a:extLst>
              <a:ext uri="{FF2B5EF4-FFF2-40B4-BE49-F238E27FC236}">
                <a16:creationId xmlns:a16="http://schemas.microsoft.com/office/drawing/2014/main" xmlns="" id="{F3D03027-9B25-4B3B-92DE-CB55B6C32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130" y="4291013"/>
            <a:ext cx="1994069" cy="1428750"/>
          </a:xfrm>
          <a:custGeom>
            <a:avLst/>
            <a:gdLst>
              <a:gd name="G0" fmla="+- 63118 0 0"/>
              <a:gd name="G1" fmla="+- 52494 0 0"/>
              <a:gd name="T0" fmla="*/ 0 w 2160270"/>
              <a:gd name="T1" fmla="*/ 1428750 h 1428750"/>
              <a:gd name="T2" fmla="*/ 2160270 w 2160270"/>
              <a:gd name="T3" fmla="*/ 1428750 h 1428750"/>
              <a:gd name="T4" fmla="*/ 2160270 w 2160270"/>
              <a:gd name="T5" fmla="*/ 0 h 1428750"/>
              <a:gd name="T6" fmla="*/ 0 w 2160270"/>
              <a:gd name="T7" fmla="*/ 0 h 1428750"/>
              <a:gd name="T8" fmla="*/ 0 w 2160270"/>
              <a:gd name="T9" fmla="*/ 1428750 h 1428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270" h="1428750">
                <a:moveTo>
                  <a:pt x="0" y="1428750"/>
                </a:moveTo>
                <a:lnTo>
                  <a:pt x="2160270" y="1428750"/>
                </a:lnTo>
                <a:lnTo>
                  <a:pt x="2160270" y="0"/>
                </a:lnTo>
                <a:lnTo>
                  <a:pt x="0" y="0"/>
                </a:lnTo>
                <a:lnTo>
                  <a:pt x="0" y="1428750"/>
                </a:lnTo>
                <a:close/>
              </a:path>
            </a:pathLst>
          </a:custGeom>
          <a:noFill/>
          <a:ln w="9360" cap="flat">
            <a:solidFill>
              <a:srgbClr val="08A0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6" name="Rectangle 18">
            <a:extLst>
              <a:ext uri="{FF2B5EF4-FFF2-40B4-BE49-F238E27FC236}">
                <a16:creationId xmlns:a16="http://schemas.microsoft.com/office/drawing/2014/main" xmlns="" id="{BF1481B0-7F01-42C7-BF0C-D553C2031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363" y="4451351"/>
            <a:ext cx="18050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/>
              <a:t>Ответственный за  сопровождение  людей с  инвалидностью</a:t>
            </a:r>
          </a:p>
        </p:txBody>
      </p:sp>
      <p:sp>
        <p:nvSpPr>
          <p:cNvPr id="17427" name="Rectangle 19">
            <a:extLst>
              <a:ext uri="{FF2B5EF4-FFF2-40B4-BE49-F238E27FC236}">
                <a16:creationId xmlns:a16="http://schemas.microsoft.com/office/drawing/2014/main" xmlns="" id="{A6561604-9F14-4261-BE68-D81C40D02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951" y="5256218"/>
            <a:ext cx="2455591" cy="1601787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8" name="Rectangle 20">
            <a:extLst>
              <a:ext uri="{FF2B5EF4-FFF2-40B4-BE49-F238E27FC236}">
                <a16:creationId xmlns:a16="http://schemas.microsoft.com/office/drawing/2014/main" xmlns="" id="{AE3286FC-AC99-4E1D-B7DA-B2B925939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78" y="5148268"/>
            <a:ext cx="2240213" cy="1709737"/>
          </a:xfrm>
          <a:prstGeom prst="rect">
            <a:avLst/>
          </a:prstGeom>
          <a:blipFill dpi="0" rotWithShape="0">
            <a:blip r:embed="rId10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xmlns="" id="{F0EFE4CF-52B1-440D-8F26-F8AAE61A9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418" y="5300663"/>
            <a:ext cx="2325192" cy="1555750"/>
          </a:xfrm>
          <a:prstGeom prst="rect">
            <a:avLst/>
          </a:prstGeom>
          <a:blipFill dpi="0" rotWithShape="0">
            <a:blip r:embed="rId11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0" name="Freeform 22">
            <a:extLst>
              <a:ext uri="{FF2B5EF4-FFF2-40B4-BE49-F238E27FC236}">
                <a16:creationId xmlns:a16="http://schemas.microsoft.com/office/drawing/2014/main" xmlns="" id="{782F635C-7F81-4AC5-888C-567CD66F5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418" y="5300668"/>
            <a:ext cx="2325192" cy="1557337"/>
          </a:xfrm>
          <a:custGeom>
            <a:avLst/>
            <a:gdLst>
              <a:gd name="G0" fmla="+- 29947 0 0"/>
              <a:gd name="G1" fmla="+- 49692 0 0"/>
              <a:gd name="T0" fmla="*/ 0 w 2520315"/>
              <a:gd name="T1" fmla="*/ 1556765 h 1557020"/>
              <a:gd name="T2" fmla="*/ 2520315 w 2520315"/>
              <a:gd name="T3" fmla="*/ 1556765 h 1557020"/>
              <a:gd name="T4" fmla="*/ 2520315 w 2520315"/>
              <a:gd name="T5" fmla="*/ 0 h 1557020"/>
              <a:gd name="T6" fmla="*/ 0 w 2520315"/>
              <a:gd name="T7" fmla="*/ 0 h 1557020"/>
              <a:gd name="T8" fmla="*/ 0 w 2520315"/>
              <a:gd name="T9" fmla="*/ 1556765 h 1557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0315" h="1557020">
                <a:moveTo>
                  <a:pt x="0" y="1556765"/>
                </a:moveTo>
                <a:lnTo>
                  <a:pt x="2520315" y="1556765"/>
                </a:lnTo>
                <a:lnTo>
                  <a:pt x="2520315" y="0"/>
                </a:lnTo>
                <a:lnTo>
                  <a:pt x="0" y="0"/>
                </a:lnTo>
                <a:lnTo>
                  <a:pt x="0" y="1556765"/>
                </a:lnTo>
                <a:close/>
              </a:path>
            </a:pathLst>
          </a:custGeom>
          <a:noFill/>
          <a:ln w="9360" cap="flat">
            <a:solidFill>
              <a:srgbClr val="08A0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xmlns="" id="{3C90EBEC-9634-4C29-90C1-7B736B37E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78" y="5526088"/>
            <a:ext cx="224021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/>
              <a:t> Сотрудники/  волонтеры  обеспечения  мероприятия</a:t>
            </a:r>
          </a:p>
        </p:txBody>
      </p:sp>
      <p:sp>
        <p:nvSpPr>
          <p:cNvPr id="17432" name="Rectangle 24">
            <a:extLst>
              <a:ext uri="{FF2B5EF4-FFF2-40B4-BE49-F238E27FC236}">
                <a16:creationId xmlns:a16="http://schemas.microsoft.com/office/drawing/2014/main" xmlns="" id="{3B7AE982-F730-4E29-8A4E-3B9C40956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582" y="1800225"/>
            <a:ext cx="1857810" cy="4016375"/>
          </a:xfrm>
          <a:prstGeom prst="rect">
            <a:avLst/>
          </a:prstGeom>
          <a:blipFill dpi="0" rotWithShape="0">
            <a:blip r:embed="rId12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3" name="Rectangle 25">
            <a:extLst>
              <a:ext uri="{FF2B5EF4-FFF2-40B4-BE49-F238E27FC236}">
                <a16:creationId xmlns:a16="http://schemas.microsoft.com/office/drawing/2014/main" xmlns="" id="{D1D3384A-17F1-40FF-B40E-14D38237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49" y="1844678"/>
            <a:ext cx="1727412" cy="3876675"/>
          </a:xfrm>
          <a:prstGeom prst="rect">
            <a:avLst/>
          </a:prstGeom>
          <a:blipFill dpi="0" rotWithShape="0">
            <a:blip r:embed="rId1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4" name="Freeform 26">
            <a:extLst>
              <a:ext uri="{FF2B5EF4-FFF2-40B4-BE49-F238E27FC236}">
                <a16:creationId xmlns:a16="http://schemas.microsoft.com/office/drawing/2014/main" xmlns="" id="{F935D6DF-108B-424E-8B15-A059C84DF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049" y="1844678"/>
            <a:ext cx="1727412" cy="3876675"/>
          </a:xfrm>
          <a:custGeom>
            <a:avLst/>
            <a:gdLst>
              <a:gd name="G0" fmla="+- 37607 0 0"/>
              <a:gd name="G1" fmla="+- 10686 0 0"/>
              <a:gd name="T0" fmla="*/ 0 w 1872615"/>
              <a:gd name="T1" fmla="*/ 3877055 h 3877310"/>
              <a:gd name="T2" fmla="*/ 1872233 w 1872615"/>
              <a:gd name="T3" fmla="*/ 3877055 h 3877310"/>
              <a:gd name="T4" fmla="*/ 1872233 w 1872615"/>
              <a:gd name="T5" fmla="*/ 0 h 3877310"/>
              <a:gd name="T6" fmla="*/ 0 w 1872615"/>
              <a:gd name="T7" fmla="*/ 0 h 3877310"/>
              <a:gd name="T8" fmla="*/ 0 w 1872615"/>
              <a:gd name="T9" fmla="*/ 3877055 h 3877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2615" h="3877310">
                <a:moveTo>
                  <a:pt x="0" y="3877055"/>
                </a:moveTo>
                <a:lnTo>
                  <a:pt x="1872233" y="3877055"/>
                </a:lnTo>
                <a:lnTo>
                  <a:pt x="1872233" y="0"/>
                </a:lnTo>
                <a:lnTo>
                  <a:pt x="0" y="0"/>
                </a:lnTo>
                <a:lnTo>
                  <a:pt x="0" y="3877055"/>
                </a:lnTo>
                <a:close/>
              </a:path>
            </a:pathLst>
          </a:custGeom>
          <a:noFill/>
          <a:ln w="9360" cap="flat">
            <a:solidFill>
              <a:srgbClr val="F86A1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5" name="Rectangle 27">
            <a:extLst>
              <a:ext uri="{FF2B5EF4-FFF2-40B4-BE49-F238E27FC236}">
                <a16:creationId xmlns:a16="http://schemas.microsoft.com/office/drawing/2014/main" xmlns="" id="{AE841459-0B0C-4ACA-95C4-5EAEC9CC6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6363" y="3367090"/>
            <a:ext cx="91278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/>
              <a:t>Место  оказания  услуги</a:t>
            </a:r>
          </a:p>
        </p:txBody>
      </p:sp>
      <p:sp>
        <p:nvSpPr>
          <p:cNvPr id="17436" name="Rectangle 28">
            <a:extLst>
              <a:ext uri="{FF2B5EF4-FFF2-40B4-BE49-F238E27FC236}">
                <a16:creationId xmlns:a16="http://schemas.microsoft.com/office/drawing/2014/main" xmlns="" id="{01379B45-12DD-4D39-98A6-6E9665314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875" y="2557463"/>
            <a:ext cx="1139886" cy="360362"/>
          </a:xfrm>
          <a:prstGeom prst="rect">
            <a:avLst/>
          </a:prstGeom>
          <a:blipFill dpi="0" rotWithShape="0">
            <a:blip r:embed="rId1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7" name="Rectangle 29">
            <a:extLst>
              <a:ext uri="{FF2B5EF4-FFF2-40B4-BE49-F238E27FC236}">
                <a16:creationId xmlns:a16="http://schemas.microsoft.com/office/drawing/2014/main" xmlns="" id="{62C5EC8F-357C-4C4B-A0C5-4BE37AB7D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158" y="2557463"/>
            <a:ext cx="2525918" cy="360362"/>
          </a:xfrm>
          <a:prstGeom prst="rect">
            <a:avLst/>
          </a:prstGeom>
          <a:blipFill dpi="0" rotWithShape="0">
            <a:blip r:embed="rId1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8" name="Rectangle 30">
            <a:extLst>
              <a:ext uri="{FF2B5EF4-FFF2-40B4-BE49-F238E27FC236}">
                <a16:creationId xmlns:a16="http://schemas.microsoft.com/office/drawing/2014/main" xmlns="" id="{1D6156B8-2967-4278-A71E-7036A66AF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14" y="5567363"/>
            <a:ext cx="1418265" cy="717550"/>
          </a:xfrm>
          <a:prstGeom prst="rect">
            <a:avLst/>
          </a:prstGeom>
          <a:blipFill dpi="0" rotWithShape="0">
            <a:blip r:embed="rId1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39" name="Rectangle 31">
            <a:extLst>
              <a:ext uri="{FF2B5EF4-FFF2-40B4-BE49-F238E27FC236}">
                <a16:creationId xmlns:a16="http://schemas.microsoft.com/office/drawing/2014/main" xmlns="" id="{C201A752-B6E4-48AA-A2E1-6BDC84F04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048" y="5564193"/>
            <a:ext cx="1599944" cy="720725"/>
          </a:xfrm>
          <a:prstGeom prst="rect">
            <a:avLst/>
          </a:prstGeom>
          <a:blipFill dpi="0" rotWithShape="0">
            <a:blip r:embed="rId1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40" name="Rectangle 32">
            <a:extLst>
              <a:ext uri="{FF2B5EF4-FFF2-40B4-BE49-F238E27FC236}">
                <a16:creationId xmlns:a16="http://schemas.microsoft.com/office/drawing/2014/main" xmlns="" id="{5DF61A2C-2557-4339-81E7-848AA9A31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034" y="4849818"/>
            <a:ext cx="3356659" cy="363537"/>
          </a:xfrm>
          <a:prstGeom prst="rect">
            <a:avLst/>
          </a:prstGeom>
          <a:blipFill dpi="0" rotWithShape="0">
            <a:blip r:embed="rId1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41" name="Rectangle 33">
            <a:extLst>
              <a:ext uri="{FF2B5EF4-FFF2-40B4-BE49-F238E27FC236}">
                <a16:creationId xmlns:a16="http://schemas.microsoft.com/office/drawing/2014/main" xmlns="" id="{0B8E07EC-1B03-46D0-AC18-BCF801AD3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572" y="4849818"/>
            <a:ext cx="797041" cy="363537"/>
          </a:xfrm>
          <a:prstGeom prst="rect">
            <a:avLst/>
          </a:prstGeom>
          <a:blipFill dpi="0" rotWithShape="0">
            <a:blip r:embed="rId1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866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xmlns="" id="{9D0689C7-09D3-4ADF-BB50-FBEB10E445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556220"/>
            <a:ext cx="8030485" cy="1144588"/>
          </a:xfrm>
          <a:ln/>
        </p:spPr>
        <p:txBody>
          <a:bodyPr anchor="t"/>
          <a:lstStyle/>
          <a:p>
            <a:pPr marL="12700" algn="ctr">
              <a:lnSpc>
                <a:spcPct val="100000"/>
              </a:lnSpc>
              <a:buClrTx/>
              <a:buFontTx/>
              <a:buNone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r>
              <a:rPr lang="ru-RU" altLang="ru-RU" sz="2400" dirty="0">
                <a:latin typeface="Calibri" panose="020F0502020204030204" pitchFamily="34" charset="0"/>
              </a:rPr>
              <a:t>УСЛОВИЯ ПРЕБЫВАНИЯ НА ОБЪЕКТЕ МГН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DA72AAA2-1557-431B-A1D8-C19EF2817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1700808"/>
            <a:ext cx="5976345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7938" indent="-7938"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Расчистка парковки для людей с  инвалидностью, обновление  разметки</a:t>
            </a:r>
          </a:p>
          <a:p>
            <a:pPr algn="just"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Очистка территории/ путей  движения от мусора и снега,  пандусов и лестниц</a:t>
            </a:r>
          </a:p>
          <a:p>
            <a:pPr algn="just"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Уборка доступных туалетов,  контроль доступа</a:t>
            </a:r>
          </a:p>
          <a:p>
            <a:pPr algn="just"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Поддержание в доступном</a:t>
            </a:r>
          </a:p>
          <a:p>
            <a:pPr algn="just"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состоянии мест получения услуги</a:t>
            </a:r>
          </a:p>
          <a:p>
            <a:pPr algn="just"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Информирование	в доступных  форматах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082A18CF-5D73-4A2C-9B35-760900A64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445" y="4076705"/>
            <a:ext cx="342259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Tx/>
              <a:buFontTx/>
              <a:buNone/>
            </a:pPr>
            <a:endParaRPr lang="ru-RU" altLang="ru-RU" sz="2300">
              <a:latin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25"/>
              </a:spcBef>
              <a:buClrTx/>
              <a:buFontTx/>
              <a:buNone/>
            </a:pPr>
            <a:endParaRPr lang="ru-RU" altLang="ru-RU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73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xmlns="" id="{837EA093-C932-4F78-880F-1074F810E9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48680" y="692696"/>
            <a:ext cx="8058324" cy="1144587"/>
          </a:xfrm>
          <a:ln/>
        </p:spPr>
        <p:txBody>
          <a:bodyPr anchor="t"/>
          <a:lstStyle/>
          <a:p>
            <a:pPr marL="395288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1800" b="0" dirty="0">
                <a:latin typeface="Calibri" panose="020F0502020204030204" pitchFamily="34" charset="0"/>
              </a:rPr>
              <a:t>ПОЛУЧЕНИЕ ЭКСТРЕННОЙ ПОМОЩИ НА  ОБЪЕКТЕ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4695037C-0CDD-443F-B383-B2A0CF8BE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13" y="2317752"/>
            <a:ext cx="4467241" cy="23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7938" indent="-7938"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>
                <a:solidFill>
                  <a:srgbClr val="001F5F"/>
                </a:solidFill>
              </a:rPr>
              <a:t>Реагирование на внештатную  ситуацию в доступном туалете/  в доступном номере (отель)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>
                <a:solidFill>
                  <a:srgbClr val="001F5F"/>
                </a:solidFill>
              </a:rPr>
              <a:t>Медицинская помощь  человеку с инвалидностью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841B0F96-9AD6-463C-822B-2D485409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2204864"/>
            <a:ext cx="3155933" cy="31686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435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xmlns="" id="{7A45A827-D045-45D5-8BEC-E195BE0C62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612576" y="332656"/>
            <a:ext cx="8321569" cy="1144588"/>
          </a:xfrm>
          <a:ln/>
        </p:spPr>
        <p:txBody>
          <a:bodyPr anchor="t"/>
          <a:lstStyle/>
          <a:p>
            <a:pPr marL="12700" algn="ctr">
              <a:lnSpc>
                <a:spcPct val="100000"/>
              </a:lnSpc>
              <a:buClrTx/>
              <a:buFontTx/>
              <a:buNone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</a:pPr>
            <a:r>
              <a:rPr lang="ru-RU" altLang="ru-RU" sz="2000" b="0" dirty="0">
                <a:latin typeface="Calibri" panose="020F0502020204030204" pitchFamily="34" charset="0"/>
              </a:rPr>
              <a:t>ВЫХОД ИЗ ОБЪЕКТА ШТАТНЫЙ И В  УСЛОВИЯХ ЧРЕЗВЫЧАЙНОЙ  СИТУАЦИИ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A3B33604-4727-4BAA-B894-3B77ED0A1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45" y="1268760"/>
            <a:ext cx="4981509" cy="545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buClrTx/>
              <a:buFontTx/>
              <a:buNone/>
            </a:pPr>
            <a:r>
              <a:rPr lang="ru-RU" altLang="ru-RU" sz="2200" b="1" dirty="0">
                <a:solidFill>
                  <a:srgbClr val="001F5F"/>
                </a:solidFill>
              </a:rPr>
              <a:t>ШТАТНЫЙ РЕЖИМ ПОКИДАНИЯ  ОБЪЕКТА</a:t>
            </a:r>
          </a:p>
          <a:p>
            <a:pPr marL="7938" indent="4763">
              <a:lnSpc>
                <a:spcPct val="8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200" b="1" dirty="0">
                <a:solidFill>
                  <a:srgbClr val="001F5F"/>
                </a:solidFill>
              </a:rPr>
              <a:t>Управление потоками и организация  движения людей с инвалидностью</a:t>
            </a:r>
          </a:p>
          <a:p>
            <a:pPr marL="228600" indent="-215900">
              <a:lnSpc>
                <a:spcPct val="100000"/>
              </a:lnSpc>
              <a:spcBef>
                <a:spcPts val="275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200" b="1" dirty="0">
                <a:solidFill>
                  <a:srgbClr val="001F5F"/>
                </a:solidFill>
              </a:rPr>
              <a:t>Организация использования лифтов</a:t>
            </a:r>
          </a:p>
          <a:p>
            <a:pPr>
              <a:lnSpc>
                <a:spcPct val="100000"/>
              </a:lnSpc>
              <a:spcBef>
                <a:spcPts val="25"/>
              </a:spcBef>
              <a:buClrTx/>
              <a:buFontTx/>
              <a:buNone/>
            </a:pPr>
            <a:endParaRPr lang="ru-RU" altLang="ru-RU" sz="2400" dirty="0">
              <a:solidFill>
                <a:srgbClr val="001F5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25"/>
              </a:spcBef>
              <a:buClrTx/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</a:rPr>
              <a:t>НЕШТАТНЫЙ РЕЖИМ ПОКИДАНИЯ  ОБЪЕКТА</a:t>
            </a:r>
          </a:p>
          <a:p>
            <a:pPr marL="7938" indent="4763" algn="just">
              <a:lnSpc>
                <a:spcPct val="10000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200" b="1" dirty="0">
                <a:solidFill>
                  <a:srgbClr val="001F5F"/>
                </a:solidFill>
              </a:rPr>
              <a:t>Управление потоками, поиск и  организация движения людей с  инвалидностью на выход или в  безопасную зону</a:t>
            </a:r>
          </a:p>
          <a:p>
            <a:pPr marL="7938" indent="4763" algn="just">
              <a:lnSpc>
                <a:spcPct val="80000"/>
              </a:lnSpc>
              <a:spcBef>
                <a:spcPts val="813"/>
              </a:spcBef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200" b="1" dirty="0">
                <a:solidFill>
                  <a:srgbClr val="001F5F"/>
                </a:solidFill>
              </a:rPr>
              <a:t>Распределение ответственности за  помощь и эвакуацию людей с  инвалидностью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97B7D708-49AB-42DB-9CFC-400DA73E9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606" y="2332038"/>
            <a:ext cx="2795506" cy="2924175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22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xmlns="" id="{D079CC79-4A94-4A4C-9AE7-71E44A722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986" y="3201988"/>
            <a:ext cx="628842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001F5F"/>
                </a:solidFill>
                <a:latin typeface="Verdana" panose="020B0604030504040204" pitchFamily="34" charset="0"/>
              </a:rPr>
              <a:t>2. ПОДГОТОВКА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2008454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xmlns="" id="{4A2F3B04-674D-460F-8F93-4D5BBC61EA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5886" y="476672"/>
            <a:ext cx="6348362" cy="1270000"/>
          </a:xfrm>
          <a:ln/>
        </p:spPr>
        <p:txBody>
          <a:bodyPr tIns="124920" anchor="t"/>
          <a:lstStyle/>
          <a:p>
            <a:pPr marL="395288" algn="ctr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1800" b="0" dirty="0">
                <a:latin typeface="Calibri" panose="020F0502020204030204" pitchFamily="34" charset="0"/>
              </a:rPr>
              <a:t>ТРЕБОВАНИЯ ПОДГОТОВКИ ПЕРСОНАЛА  В ДЕЙСТВУЮЩИХ ДОКУМЕНТАХ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E253BAB8-DCAA-4925-A8BE-558892F1D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39" y="1916834"/>
            <a:ext cx="8184326" cy="562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65138" indent="-452438"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65138" algn="l"/>
                <a:tab pos="912813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/>
            </a:pPr>
            <a:r>
              <a:rPr lang="ru-RU" altLang="ru-RU" sz="2200" dirty="0"/>
              <a:t>Конвенция ООН о правах инвалидов (ст. 4, 13, 24, 25)</a:t>
            </a:r>
          </a:p>
          <a:p>
            <a:pPr>
              <a:lnSpc>
                <a:spcPts val="2350"/>
              </a:lnSpc>
              <a:spcBef>
                <a:spcPts val="838"/>
              </a:spcBef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/>
            </a:pPr>
            <a:r>
              <a:rPr lang="ru-RU" altLang="ru-RU" sz="2200" dirty="0"/>
              <a:t>Федеральный закон 24.11.1995 №181-ФЗ «О социальной  защите инвалидов» (ст.14, 15)</a:t>
            </a:r>
          </a:p>
          <a:p>
            <a:pPr>
              <a:lnSpc>
                <a:spcPts val="235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/>
            </a:pPr>
            <a:r>
              <a:rPr lang="ru-RU" altLang="ru-RU" sz="2200" dirty="0"/>
              <a:t>Федеральный закон от 28.12.2013 г. N 442-ФЗ "Об основах  социального обслуживания граждан в Российской  Федерации«</a:t>
            </a:r>
          </a:p>
          <a:p>
            <a:pPr>
              <a:lnSpc>
                <a:spcPts val="2350"/>
              </a:lnSpc>
              <a:spcBef>
                <a:spcPts val="788"/>
              </a:spcBef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/>
            </a:pPr>
            <a:r>
              <a:rPr lang="ru-RU" altLang="ru-RU" sz="2200" dirty="0"/>
              <a:t>Федеральный закон от 29.12.2012	№273-ФЗ "Об  образовании в РФ"</a:t>
            </a:r>
          </a:p>
          <a:p>
            <a:pPr>
              <a:lnSpc>
                <a:spcPts val="2350"/>
              </a:lnSpc>
              <a:spcBef>
                <a:spcPts val="800"/>
              </a:spcBef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/>
            </a:pPr>
            <a:r>
              <a:rPr lang="ru-RU" altLang="ru-RU" sz="2200" dirty="0"/>
              <a:t>Федеральный закон	от 01.12.2014 №419-ФЗ «О внесении  изменений в отдельные законодательные акты Российской  Федерации по вопросам социальной защиты инвалидов…»</a:t>
            </a:r>
          </a:p>
          <a:p>
            <a:pPr>
              <a:lnSpc>
                <a:spcPts val="2500"/>
              </a:lnSpc>
              <a:spcBef>
                <a:spcPts val="513"/>
              </a:spcBef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/>
            </a:pPr>
            <a:r>
              <a:rPr lang="ru-RU" altLang="ru-RU" sz="2200" dirty="0"/>
              <a:t>Государственная программа «Доступная среда» (2011-2020</a:t>
            </a:r>
          </a:p>
          <a:p>
            <a:pPr marL="469900" indent="0">
              <a:lnSpc>
                <a:spcPts val="2500"/>
              </a:lnSpc>
              <a:spcBef>
                <a:spcPts val="513"/>
              </a:spcBef>
              <a:buClrTx/>
              <a:buFontTx/>
              <a:buNone/>
            </a:pPr>
            <a:r>
              <a:rPr lang="ru-RU" altLang="ru-RU" sz="2200" dirty="0" err="1"/>
              <a:t>гг</a:t>
            </a:r>
            <a:r>
              <a:rPr lang="ru-RU" altLang="ru-RU" sz="2200" dirty="0"/>
              <a:t>)</a:t>
            </a:r>
          </a:p>
          <a:p>
            <a:pPr>
              <a:lnSpc>
                <a:spcPct val="100000"/>
              </a:lnSpc>
              <a:spcBef>
                <a:spcPts val="525"/>
              </a:spcBef>
              <a:buClr>
                <a:srgbClr val="001F5F"/>
              </a:buClr>
              <a:buSzPct val="45000"/>
              <a:buFont typeface="Times New Roman" panose="02020603050405020304" pitchFamily="18" charset="0"/>
              <a:buAutoNum type="arabicPeriod" startAt="7"/>
            </a:pPr>
            <a:r>
              <a:rPr lang="ru-RU" altLang="ru-RU" sz="2200" dirty="0"/>
              <a:t>Методические рекомендации Минтруда России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E807D703-62D9-417D-9B83-1EFCFEB5C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02" y="6323013"/>
            <a:ext cx="24468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00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xmlns="" id="{3F61700B-B46D-45E9-92F1-C4BD9CB033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20688" y="188640"/>
            <a:ext cx="8058324" cy="1395413"/>
          </a:xfrm>
          <a:ln/>
        </p:spPr>
        <p:txBody>
          <a:bodyPr tIns="249840" anchor="t"/>
          <a:lstStyle/>
          <a:p>
            <a:pPr marL="425450">
              <a:lnSpc>
                <a:spcPct val="100000"/>
              </a:lnSpc>
              <a:buClrTx/>
              <a:buFontTx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ru-RU" altLang="ru-RU" sz="2400" b="0" dirty="0">
                <a:latin typeface="Calibri" panose="020F0502020204030204" pitchFamily="34" charset="0"/>
              </a:rPr>
              <a:t>ОБУЧЕНИЕ ПЕРСОНАЛА. </a:t>
            </a:r>
            <a:r>
              <a:rPr lang="ru-RU" altLang="ru-RU" sz="2400" b="0" dirty="0">
                <a:solidFill>
                  <a:srgbClr val="FF0000"/>
                </a:solidFill>
                <a:latin typeface="Calibri" panose="020F0502020204030204" pitchFamily="34" charset="0"/>
              </a:rPr>
              <a:t>КОГО УЧИТЬ?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AAD562FF-77E3-4F0E-97F7-A9368533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3718"/>
            <a:ext cx="9142534" cy="53276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Freeform 3">
            <a:extLst>
              <a:ext uri="{FF2B5EF4-FFF2-40B4-BE49-F238E27FC236}">
                <a16:creationId xmlns:a16="http://schemas.microsoft.com/office/drawing/2014/main" xmlns="" id="{B9564430-0A6F-44F2-958F-95CB062DD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5160"/>
            <a:ext cx="9142534" cy="5256213"/>
          </a:xfrm>
          <a:custGeom>
            <a:avLst/>
            <a:gdLst>
              <a:gd name="G0" fmla="+- 10064 0 0"/>
              <a:gd name="G1" fmla="+- 14285 0 0"/>
              <a:gd name="T0" fmla="*/ 876109 w 9906000"/>
              <a:gd name="T1" fmla="*/ 0 h 5257165"/>
              <a:gd name="T2" fmla="*/ 780648 w 9906000"/>
              <a:gd name="T3" fmla="*/ 5141 h 5257165"/>
              <a:gd name="T4" fmla="*/ 688164 w 9906000"/>
              <a:gd name="T5" fmla="*/ 20209 h 5257165"/>
              <a:gd name="T6" fmla="*/ 599192 w 9906000"/>
              <a:gd name="T7" fmla="*/ 44670 h 5257165"/>
              <a:gd name="T8" fmla="*/ 514267 w 9906000"/>
              <a:gd name="T9" fmla="*/ 77988 h 5257165"/>
              <a:gd name="T10" fmla="*/ 433922 w 9906000"/>
              <a:gd name="T11" fmla="*/ 119629 h 5257165"/>
              <a:gd name="T12" fmla="*/ 358692 w 9906000"/>
              <a:gd name="T13" fmla="*/ 169058 h 5257165"/>
              <a:gd name="T14" fmla="*/ 289112 w 9906000"/>
              <a:gd name="T15" fmla="*/ 225740 h 5257165"/>
              <a:gd name="T16" fmla="*/ 225716 w 9906000"/>
              <a:gd name="T17" fmla="*/ 289142 h 5257165"/>
              <a:gd name="T18" fmla="*/ 169039 w 9906000"/>
              <a:gd name="T19" fmla="*/ 358728 h 5257165"/>
              <a:gd name="T20" fmla="*/ 119615 w 9906000"/>
              <a:gd name="T21" fmla="*/ 433963 h 5257165"/>
              <a:gd name="T22" fmla="*/ 77979 w 9906000"/>
              <a:gd name="T23" fmla="*/ 514314 h 5257165"/>
              <a:gd name="T24" fmla="*/ 44665 w 9906000"/>
              <a:gd name="T25" fmla="*/ 599244 h 5257165"/>
              <a:gd name="T26" fmla="*/ 20207 w 9906000"/>
              <a:gd name="T27" fmla="*/ 688221 h 5257165"/>
              <a:gd name="T28" fmla="*/ 5140 w 9906000"/>
              <a:gd name="T29" fmla="*/ 780709 h 5257165"/>
              <a:gd name="T30" fmla="*/ 0 w 9906000"/>
              <a:gd name="T31" fmla="*/ 876173 h 5257165"/>
              <a:gd name="T32" fmla="*/ 1296 w 9906000"/>
              <a:gd name="T33" fmla="*/ 4428555 h 5257165"/>
              <a:gd name="T34" fmla="*/ 11466 w 9906000"/>
              <a:gd name="T35" fmla="*/ 4522599 h 5257165"/>
              <a:gd name="T36" fmla="*/ 31295 w 9906000"/>
              <a:gd name="T37" fmla="*/ 4613397 h 5257165"/>
              <a:gd name="T38" fmla="*/ 60248 w 9906000"/>
              <a:gd name="T39" fmla="*/ 4700416 h 5257165"/>
              <a:gd name="T40" fmla="*/ 97790 w 9906000"/>
              <a:gd name="T41" fmla="*/ 4783121 h 5257165"/>
              <a:gd name="T42" fmla="*/ 143387 w 9906000"/>
              <a:gd name="T43" fmla="*/ 4860977 h 5257165"/>
              <a:gd name="T44" fmla="*/ 196504 w 9906000"/>
              <a:gd name="T45" fmla="*/ 4933451 h 5257165"/>
              <a:gd name="T46" fmla="*/ 256608 w 9906000"/>
              <a:gd name="T47" fmla="*/ 5000007 h 5257165"/>
              <a:gd name="T48" fmla="*/ 323162 w 9906000"/>
              <a:gd name="T49" fmla="*/ 5060111 h 5257165"/>
              <a:gd name="T50" fmla="*/ 395634 w 9906000"/>
              <a:gd name="T51" fmla="*/ 5113230 h 5257165"/>
              <a:gd name="T52" fmla="*/ 473488 w 9906000"/>
              <a:gd name="T53" fmla="*/ 5158827 h 5257165"/>
              <a:gd name="T54" fmla="*/ 556190 w 9906000"/>
              <a:gd name="T55" fmla="*/ 5196370 h 5257165"/>
              <a:gd name="T56" fmla="*/ 643206 w 9906000"/>
              <a:gd name="T57" fmla="*/ 5225322 h 5257165"/>
              <a:gd name="T58" fmla="*/ 734001 w 9906000"/>
              <a:gd name="T59" fmla="*/ 5245151 h 5257165"/>
              <a:gd name="T60" fmla="*/ 828040 w 9906000"/>
              <a:gd name="T61" fmla="*/ 5255322 h 5257165"/>
              <a:gd name="T62" fmla="*/ 9029827 w 9906000"/>
              <a:gd name="T63" fmla="*/ 5256618 h 5257165"/>
              <a:gd name="T64" fmla="*/ 9125290 w 9906000"/>
              <a:gd name="T65" fmla="*/ 5251477 h 5257165"/>
              <a:gd name="T66" fmla="*/ 9217778 w 9906000"/>
              <a:gd name="T67" fmla="*/ 5236411 h 5257165"/>
              <a:gd name="T68" fmla="*/ 9306755 w 9906000"/>
              <a:gd name="T69" fmla="*/ 5211953 h 5257165"/>
              <a:gd name="T70" fmla="*/ 9391685 w 9906000"/>
              <a:gd name="T71" fmla="*/ 5178639 h 5257165"/>
              <a:gd name="T72" fmla="*/ 9472036 w 9906000"/>
              <a:gd name="T73" fmla="*/ 5137002 h 5257165"/>
              <a:gd name="T74" fmla="*/ 9547271 w 9906000"/>
              <a:gd name="T75" fmla="*/ 5087577 h 5257165"/>
              <a:gd name="T76" fmla="*/ 9616857 w 9906000"/>
              <a:gd name="T77" fmla="*/ 5030899 h 5257165"/>
              <a:gd name="T78" fmla="*/ 9680259 w 9906000"/>
              <a:gd name="T79" fmla="*/ 4967502 h 5257165"/>
              <a:gd name="T80" fmla="*/ 9736941 w 9906000"/>
              <a:gd name="T81" fmla="*/ 4897920 h 5257165"/>
              <a:gd name="T82" fmla="*/ 9786370 w 9906000"/>
              <a:gd name="T83" fmla="*/ 4822689 h 5257165"/>
              <a:gd name="T84" fmla="*/ 9828011 w 9906000"/>
              <a:gd name="T85" fmla="*/ 4742341 h 5257165"/>
              <a:gd name="T86" fmla="*/ 9861329 w 9906000"/>
              <a:gd name="T87" fmla="*/ 4657412 h 5257165"/>
              <a:gd name="T88" fmla="*/ 9885790 w 9906000"/>
              <a:gd name="T89" fmla="*/ 4568437 h 5257165"/>
              <a:gd name="T90" fmla="*/ 9900858 w 9906000"/>
              <a:gd name="T91" fmla="*/ 4475949 h 5257165"/>
              <a:gd name="T92" fmla="*/ 9906000 w 9906000"/>
              <a:gd name="T93" fmla="*/ 4380483 h 5257165"/>
              <a:gd name="T94" fmla="*/ 9904703 w 9906000"/>
              <a:gd name="T95" fmla="*/ 828102 h 5257165"/>
              <a:gd name="T96" fmla="*/ 9894531 w 9906000"/>
              <a:gd name="T97" fmla="*/ 734059 h 5257165"/>
              <a:gd name="T98" fmla="*/ 9874700 w 9906000"/>
              <a:gd name="T99" fmla="*/ 643260 h 5257165"/>
              <a:gd name="T100" fmla="*/ 9845744 w 9906000"/>
              <a:gd name="T101" fmla="*/ 556240 h 5257165"/>
              <a:gd name="T102" fmla="*/ 9808198 w 9906000"/>
              <a:gd name="T103" fmla="*/ 473532 h 5257165"/>
              <a:gd name="T104" fmla="*/ 9762596 w 9906000"/>
              <a:gd name="T105" fmla="*/ 395673 h 5257165"/>
              <a:gd name="T106" fmla="*/ 9709473 w 9906000"/>
              <a:gd name="T107" fmla="*/ 323195 h 5257165"/>
              <a:gd name="T108" fmla="*/ 9649364 w 9906000"/>
              <a:gd name="T109" fmla="*/ 256635 h 5257165"/>
              <a:gd name="T110" fmla="*/ 9582804 w 9906000"/>
              <a:gd name="T111" fmla="*/ 196526 h 5257165"/>
              <a:gd name="T112" fmla="*/ 9510326 w 9906000"/>
              <a:gd name="T113" fmla="*/ 143403 h 5257165"/>
              <a:gd name="T114" fmla="*/ 9432467 w 9906000"/>
              <a:gd name="T115" fmla="*/ 97801 h 5257165"/>
              <a:gd name="T116" fmla="*/ 9349759 w 9906000"/>
              <a:gd name="T117" fmla="*/ 60255 h 5257165"/>
              <a:gd name="T118" fmla="*/ 9262739 w 9906000"/>
              <a:gd name="T119" fmla="*/ 31299 h 5257165"/>
              <a:gd name="T120" fmla="*/ 9171940 w 9906000"/>
              <a:gd name="T121" fmla="*/ 11468 h 5257165"/>
              <a:gd name="T122" fmla="*/ 9077897 w 9906000"/>
              <a:gd name="T123" fmla="*/ 1296 h 5257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906000" h="5257165">
                <a:moveTo>
                  <a:pt x="9029827" y="0"/>
                </a:moveTo>
                <a:lnTo>
                  <a:pt x="876109" y="0"/>
                </a:lnTo>
                <a:lnTo>
                  <a:pt x="828040" y="1296"/>
                </a:lnTo>
                <a:lnTo>
                  <a:pt x="780648" y="5141"/>
                </a:lnTo>
                <a:lnTo>
                  <a:pt x="734001" y="11468"/>
                </a:lnTo>
                <a:lnTo>
                  <a:pt x="688164" y="20209"/>
                </a:lnTo>
                <a:lnTo>
                  <a:pt x="643206" y="31299"/>
                </a:lnTo>
                <a:lnTo>
                  <a:pt x="599192" y="44670"/>
                </a:lnTo>
                <a:lnTo>
                  <a:pt x="556190" y="60255"/>
                </a:lnTo>
                <a:lnTo>
                  <a:pt x="514267" y="77988"/>
                </a:lnTo>
                <a:lnTo>
                  <a:pt x="473488" y="97801"/>
                </a:lnTo>
                <a:lnTo>
                  <a:pt x="433922" y="119629"/>
                </a:lnTo>
                <a:lnTo>
                  <a:pt x="395634" y="143403"/>
                </a:lnTo>
                <a:lnTo>
                  <a:pt x="358692" y="169058"/>
                </a:lnTo>
                <a:lnTo>
                  <a:pt x="323162" y="196526"/>
                </a:lnTo>
                <a:lnTo>
                  <a:pt x="289112" y="225740"/>
                </a:lnTo>
                <a:lnTo>
                  <a:pt x="256608" y="256635"/>
                </a:lnTo>
                <a:lnTo>
                  <a:pt x="225716" y="289142"/>
                </a:lnTo>
                <a:lnTo>
                  <a:pt x="196504" y="323195"/>
                </a:lnTo>
                <a:lnTo>
                  <a:pt x="169039" y="358728"/>
                </a:lnTo>
                <a:lnTo>
                  <a:pt x="143387" y="395673"/>
                </a:lnTo>
                <a:lnTo>
                  <a:pt x="119615" y="433963"/>
                </a:lnTo>
                <a:lnTo>
                  <a:pt x="97790" y="473532"/>
                </a:lnTo>
                <a:lnTo>
                  <a:pt x="77979" y="514314"/>
                </a:lnTo>
                <a:lnTo>
                  <a:pt x="60248" y="556240"/>
                </a:lnTo>
                <a:lnTo>
                  <a:pt x="44665" y="599244"/>
                </a:lnTo>
                <a:lnTo>
                  <a:pt x="31295" y="643260"/>
                </a:lnTo>
                <a:lnTo>
                  <a:pt x="20207" y="688221"/>
                </a:lnTo>
                <a:lnTo>
                  <a:pt x="11466" y="734059"/>
                </a:lnTo>
                <a:lnTo>
                  <a:pt x="5140" y="780709"/>
                </a:lnTo>
                <a:lnTo>
                  <a:pt x="1296" y="828102"/>
                </a:lnTo>
                <a:lnTo>
                  <a:pt x="0" y="876173"/>
                </a:lnTo>
                <a:lnTo>
                  <a:pt x="0" y="4380483"/>
                </a:lnTo>
                <a:lnTo>
                  <a:pt x="1296" y="4428555"/>
                </a:lnTo>
                <a:lnTo>
                  <a:pt x="5140" y="4475949"/>
                </a:lnTo>
                <a:lnTo>
                  <a:pt x="11466" y="4522599"/>
                </a:lnTo>
                <a:lnTo>
                  <a:pt x="20207" y="4568437"/>
                </a:lnTo>
                <a:lnTo>
                  <a:pt x="31295" y="4613397"/>
                </a:lnTo>
                <a:lnTo>
                  <a:pt x="44665" y="4657412"/>
                </a:lnTo>
                <a:lnTo>
                  <a:pt x="60248" y="4700416"/>
                </a:lnTo>
                <a:lnTo>
                  <a:pt x="77979" y="4742341"/>
                </a:lnTo>
                <a:lnTo>
                  <a:pt x="97790" y="4783121"/>
                </a:lnTo>
                <a:lnTo>
                  <a:pt x="119615" y="4822689"/>
                </a:lnTo>
                <a:lnTo>
                  <a:pt x="143387" y="4860977"/>
                </a:lnTo>
                <a:lnTo>
                  <a:pt x="169039" y="4897920"/>
                </a:lnTo>
                <a:lnTo>
                  <a:pt x="196504" y="4933451"/>
                </a:lnTo>
                <a:lnTo>
                  <a:pt x="225716" y="4967502"/>
                </a:lnTo>
                <a:lnTo>
                  <a:pt x="256608" y="5000007"/>
                </a:lnTo>
                <a:lnTo>
                  <a:pt x="289112" y="5030899"/>
                </a:lnTo>
                <a:lnTo>
                  <a:pt x="323162" y="5060111"/>
                </a:lnTo>
                <a:lnTo>
                  <a:pt x="358692" y="5087577"/>
                </a:lnTo>
                <a:lnTo>
                  <a:pt x="395634" y="5113230"/>
                </a:lnTo>
                <a:lnTo>
                  <a:pt x="433922" y="5137002"/>
                </a:lnTo>
                <a:lnTo>
                  <a:pt x="473488" y="5158827"/>
                </a:lnTo>
                <a:lnTo>
                  <a:pt x="514267" y="5178639"/>
                </a:lnTo>
                <a:lnTo>
                  <a:pt x="556190" y="5196370"/>
                </a:lnTo>
                <a:lnTo>
                  <a:pt x="599192" y="5211953"/>
                </a:lnTo>
                <a:lnTo>
                  <a:pt x="643206" y="5225322"/>
                </a:lnTo>
                <a:lnTo>
                  <a:pt x="688164" y="5236411"/>
                </a:lnTo>
                <a:lnTo>
                  <a:pt x="734001" y="5245151"/>
                </a:lnTo>
                <a:lnTo>
                  <a:pt x="780648" y="5251477"/>
                </a:lnTo>
                <a:lnTo>
                  <a:pt x="828040" y="5255322"/>
                </a:lnTo>
                <a:lnTo>
                  <a:pt x="876109" y="5256618"/>
                </a:lnTo>
                <a:lnTo>
                  <a:pt x="9029827" y="5256618"/>
                </a:lnTo>
                <a:lnTo>
                  <a:pt x="9077897" y="5255322"/>
                </a:lnTo>
                <a:lnTo>
                  <a:pt x="9125290" y="5251477"/>
                </a:lnTo>
                <a:lnTo>
                  <a:pt x="9171940" y="5245151"/>
                </a:lnTo>
                <a:lnTo>
                  <a:pt x="9217778" y="5236411"/>
                </a:lnTo>
                <a:lnTo>
                  <a:pt x="9262739" y="5225322"/>
                </a:lnTo>
                <a:lnTo>
                  <a:pt x="9306755" y="5211953"/>
                </a:lnTo>
                <a:lnTo>
                  <a:pt x="9349759" y="5196370"/>
                </a:lnTo>
                <a:lnTo>
                  <a:pt x="9391685" y="5178639"/>
                </a:lnTo>
                <a:lnTo>
                  <a:pt x="9432467" y="5158827"/>
                </a:lnTo>
                <a:lnTo>
                  <a:pt x="9472036" y="5137002"/>
                </a:lnTo>
                <a:lnTo>
                  <a:pt x="9510326" y="5113230"/>
                </a:lnTo>
                <a:lnTo>
                  <a:pt x="9547271" y="5087577"/>
                </a:lnTo>
                <a:lnTo>
                  <a:pt x="9582804" y="5060111"/>
                </a:lnTo>
                <a:lnTo>
                  <a:pt x="9616857" y="5030899"/>
                </a:lnTo>
                <a:lnTo>
                  <a:pt x="9649364" y="5000007"/>
                </a:lnTo>
                <a:lnTo>
                  <a:pt x="9680259" y="4967502"/>
                </a:lnTo>
                <a:lnTo>
                  <a:pt x="9709473" y="4933451"/>
                </a:lnTo>
                <a:lnTo>
                  <a:pt x="9736941" y="4897920"/>
                </a:lnTo>
                <a:lnTo>
                  <a:pt x="9762596" y="4860977"/>
                </a:lnTo>
                <a:lnTo>
                  <a:pt x="9786370" y="4822689"/>
                </a:lnTo>
                <a:lnTo>
                  <a:pt x="9808198" y="4783121"/>
                </a:lnTo>
                <a:lnTo>
                  <a:pt x="9828011" y="4742341"/>
                </a:lnTo>
                <a:lnTo>
                  <a:pt x="9845744" y="4700416"/>
                </a:lnTo>
                <a:lnTo>
                  <a:pt x="9861329" y="4657412"/>
                </a:lnTo>
                <a:lnTo>
                  <a:pt x="9874700" y="4613397"/>
                </a:lnTo>
                <a:lnTo>
                  <a:pt x="9885790" y="4568437"/>
                </a:lnTo>
                <a:lnTo>
                  <a:pt x="9894531" y="4522599"/>
                </a:lnTo>
                <a:lnTo>
                  <a:pt x="9900858" y="4475949"/>
                </a:lnTo>
                <a:lnTo>
                  <a:pt x="9904703" y="4428555"/>
                </a:lnTo>
                <a:lnTo>
                  <a:pt x="9906000" y="4380483"/>
                </a:lnTo>
                <a:lnTo>
                  <a:pt x="9906000" y="876173"/>
                </a:lnTo>
                <a:lnTo>
                  <a:pt x="9904703" y="828102"/>
                </a:lnTo>
                <a:lnTo>
                  <a:pt x="9900858" y="780709"/>
                </a:lnTo>
                <a:lnTo>
                  <a:pt x="9894531" y="734059"/>
                </a:lnTo>
                <a:lnTo>
                  <a:pt x="9885790" y="688221"/>
                </a:lnTo>
                <a:lnTo>
                  <a:pt x="9874700" y="643260"/>
                </a:lnTo>
                <a:lnTo>
                  <a:pt x="9861329" y="599244"/>
                </a:lnTo>
                <a:lnTo>
                  <a:pt x="9845744" y="556240"/>
                </a:lnTo>
                <a:lnTo>
                  <a:pt x="9828011" y="514314"/>
                </a:lnTo>
                <a:lnTo>
                  <a:pt x="9808198" y="473532"/>
                </a:lnTo>
                <a:lnTo>
                  <a:pt x="9786370" y="433963"/>
                </a:lnTo>
                <a:lnTo>
                  <a:pt x="9762596" y="395673"/>
                </a:lnTo>
                <a:lnTo>
                  <a:pt x="9736941" y="358728"/>
                </a:lnTo>
                <a:lnTo>
                  <a:pt x="9709473" y="323195"/>
                </a:lnTo>
                <a:lnTo>
                  <a:pt x="9680259" y="289142"/>
                </a:lnTo>
                <a:lnTo>
                  <a:pt x="9649364" y="256635"/>
                </a:lnTo>
                <a:lnTo>
                  <a:pt x="9616857" y="225740"/>
                </a:lnTo>
                <a:lnTo>
                  <a:pt x="9582804" y="196526"/>
                </a:lnTo>
                <a:lnTo>
                  <a:pt x="9547271" y="169058"/>
                </a:lnTo>
                <a:lnTo>
                  <a:pt x="9510326" y="143403"/>
                </a:lnTo>
                <a:lnTo>
                  <a:pt x="9472036" y="119629"/>
                </a:lnTo>
                <a:lnTo>
                  <a:pt x="9432467" y="97801"/>
                </a:lnTo>
                <a:lnTo>
                  <a:pt x="9391685" y="77988"/>
                </a:lnTo>
                <a:lnTo>
                  <a:pt x="9349759" y="60255"/>
                </a:lnTo>
                <a:lnTo>
                  <a:pt x="9306755" y="44670"/>
                </a:lnTo>
                <a:lnTo>
                  <a:pt x="9262739" y="31299"/>
                </a:lnTo>
                <a:lnTo>
                  <a:pt x="9217778" y="20209"/>
                </a:lnTo>
                <a:lnTo>
                  <a:pt x="9171940" y="11468"/>
                </a:lnTo>
                <a:lnTo>
                  <a:pt x="9125290" y="5141"/>
                </a:lnTo>
                <a:lnTo>
                  <a:pt x="9077897" y="1296"/>
                </a:lnTo>
                <a:lnTo>
                  <a:pt x="9029827" y="0"/>
                </a:lnTo>
                <a:close/>
              </a:path>
            </a:pathLst>
          </a:custGeom>
          <a:solidFill>
            <a:srgbClr val="FFFFFF">
              <a:alpha val="1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Freeform 4">
            <a:extLst>
              <a:ext uri="{FF2B5EF4-FFF2-40B4-BE49-F238E27FC236}">
                <a16:creationId xmlns:a16="http://schemas.microsoft.com/office/drawing/2014/main" xmlns="" id="{E3A10E7C-0156-41A2-8F70-C25FB04A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5160"/>
            <a:ext cx="9142534" cy="5256213"/>
          </a:xfrm>
          <a:custGeom>
            <a:avLst/>
            <a:gdLst>
              <a:gd name="G0" fmla="+- 10064 0 0"/>
              <a:gd name="G1" fmla="+- 14285 0 0"/>
              <a:gd name="T0" fmla="*/ 1296 w 9906000"/>
              <a:gd name="T1" fmla="*/ 828102 h 5257165"/>
              <a:gd name="T2" fmla="*/ 11466 w 9906000"/>
              <a:gd name="T3" fmla="*/ 734059 h 5257165"/>
              <a:gd name="T4" fmla="*/ 31295 w 9906000"/>
              <a:gd name="T5" fmla="*/ 643260 h 5257165"/>
              <a:gd name="T6" fmla="*/ 60248 w 9906000"/>
              <a:gd name="T7" fmla="*/ 556240 h 5257165"/>
              <a:gd name="T8" fmla="*/ 97790 w 9906000"/>
              <a:gd name="T9" fmla="*/ 473532 h 5257165"/>
              <a:gd name="T10" fmla="*/ 143387 w 9906000"/>
              <a:gd name="T11" fmla="*/ 395673 h 5257165"/>
              <a:gd name="T12" fmla="*/ 196504 w 9906000"/>
              <a:gd name="T13" fmla="*/ 323195 h 5257165"/>
              <a:gd name="T14" fmla="*/ 256608 w 9906000"/>
              <a:gd name="T15" fmla="*/ 256635 h 5257165"/>
              <a:gd name="T16" fmla="*/ 323162 w 9906000"/>
              <a:gd name="T17" fmla="*/ 196526 h 5257165"/>
              <a:gd name="T18" fmla="*/ 395634 w 9906000"/>
              <a:gd name="T19" fmla="*/ 143403 h 5257165"/>
              <a:gd name="T20" fmla="*/ 473488 w 9906000"/>
              <a:gd name="T21" fmla="*/ 97801 h 5257165"/>
              <a:gd name="T22" fmla="*/ 556190 w 9906000"/>
              <a:gd name="T23" fmla="*/ 60255 h 5257165"/>
              <a:gd name="T24" fmla="*/ 643206 w 9906000"/>
              <a:gd name="T25" fmla="*/ 31299 h 5257165"/>
              <a:gd name="T26" fmla="*/ 734001 w 9906000"/>
              <a:gd name="T27" fmla="*/ 11468 h 5257165"/>
              <a:gd name="T28" fmla="*/ 828040 w 9906000"/>
              <a:gd name="T29" fmla="*/ 1296 h 5257165"/>
              <a:gd name="T30" fmla="*/ 9029827 w 9906000"/>
              <a:gd name="T31" fmla="*/ 0 h 5257165"/>
              <a:gd name="T32" fmla="*/ 9125290 w 9906000"/>
              <a:gd name="T33" fmla="*/ 5141 h 5257165"/>
              <a:gd name="T34" fmla="*/ 9217778 w 9906000"/>
              <a:gd name="T35" fmla="*/ 20209 h 5257165"/>
              <a:gd name="T36" fmla="*/ 9306755 w 9906000"/>
              <a:gd name="T37" fmla="*/ 44670 h 5257165"/>
              <a:gd name="T38" fmla="*/ 9391685 w 9906000"/>
              <a:gd name="T39" fmla="*/ 77988 h 5257165"/>
              <a:gd name="T40" fmla="*/ 9472036 w 9906000"/>
              <a:gd name="T41" fmla="*/ 119629 h 5257165"/>
              <a:gd name="T42" fmla="*/ 9547271 w 9906000"/>
              <a:gd name="T43" fmla="*/ 169058 h 5257165"/>
              <a:gd name="T44" fmla="*/ 9616857 w 9906000"/>
              <a:gd name="T45" fmla="*/ 225740 h 5257165"/>
              <a:gd name="T46" fmla="*/ 9680259 w 9906000"/>
              <a:gd name="T47" fmla="*/ 289142 h 5257165"/>
              <a:gd name="T48" fmla="*/ 9736941 w 9906000"/>
              <a:gd name="T49" fmla="*/ 358728 h 5257165"/>
              <a:gd name="T50" fmla="*/ 9786370 w 9906000"/>
              <a:gd name="T51" fmla="*/ 433963 h 5257165"/>
              <a:gd name="T52" fmla="*/ 9828011 w 9906000"/>
              <a:gd name="T53" fmla="*/ 514314 h 5257165"/>
              <a:gd name="T54" fmla="*/ 9861329 w 9906000"/>
              <a:gd name="T55" fmla="*/ 599244 h 5257165"/>
              <a:gd name="T56" fmla="*/ 9885790 w 9906000"/>
              <a:gd name="T57" fmla="*/ 688221 h 5257165"/>
              <a:gd name="T58" fmla="*/ 9900858 w 9906000"/>
              <a:gd name="T59" fmla="*/ 780709 h 5257165"/>
              <a:gd name="T60" fmla="*/ 9906000 w 9906000"/>
              <a:gd name="T61" fmla="*/ 876173 h 5257165"/>
              <a:gd name="T62" fmla="*/ 9904703 w 9906000"/>
              <a:gd name="T63" fmla="*/ 4428555 h 5257165"/>
              <a:gd name="T64" fmla="*/ 9894531 w 9906000"/>
              <a:gd name="T65" fmla="*/ 4522599 h 5257165"/>
              <a:gd name="T66" fmla="*/ 9874700 w 9906000"/>
              <a:gd name="T67" fmla="*/ 4613397 h 5257165"/>
              <a:gd name="T68" fmla="*/ 9845744 w 9906000"/>
              <a:gd name="T69" fmla="*/ 4700416 h 5257165"/>
              <a:gd name="T70" fmla="*/ 9808198 w 9906000"/>
              <a:gd name="T71" fmla="*/ 4783121 h 5257165"/>
              <a:gd name="T72" fmla="*/ 9762596 w 9906000"/>
              <a:gd name="T73" fmla="*/ 4860977 h 5257165"/>
              <a:gd name="T74" fmla="*/ 9709473 w 9906000"/>
              <a:gd name="T75" fmla="*/ 4933451 h 5257165"/>
              <a:gd name="T76" fmla="*/ 9649364 w 9906000"/>
              <a:gd name="T77" fmla="*/ 5000007 h 5257165"/>
              <a:gd name="T78" fmla="*/ 9582804 w 9906000"/>
              <a:gd name="T79" fmla="*/ 5060111 h 5257165"/>
              <a:gd name="T80" fmla="*/ 9510326 w 9906000"/>
              <a:gd name="T81" fmla="*/ 5113230 h 5257165"/>
              <a:gd name="T82" fmla="*/ 9432467 w 9906000"/>
              <a:gd name="T83" fmla="*/ 5158827 h 5257165"/>
              <a:gd name="T84" fmla="*/ 9349759 w 9906000"/>
              <a:gd name="T85" fmla="*/ 5196370 h 5257165"/>
              <a:gd name="T86" fmla="*/ 9262739 w 9906000"/>
              <a:gd name="T87" fmla="*/ 5225322 h 5257165"/>
              <a:gd name="T88" fmla="*/ 9171940 w 9906000"/>
              <a:gd name="T89" fmla="*/ 5245151 h 5257165"/>
              <a:gd name="T90" fmla="*/ 9077897 w 9906000"/>
              <a:gd name="T91" fmla="*/ 5255322 h 5257165"/>
              <a:gd name="T92" fmla="*/ 876109 w 9906000"/>
              <a:gd name="T93" fmla="*/ 5256618 h 5257165"/>
              <a:gd name="T94" fmla="*/ 780648 w 9906000"/>
              <a:gd name="T95" fmla="*/ 5251477 h 5257165"/>
              <a:gd name="T96" fmla="*/ 688164 w 9906000"/>
              <a:gd name="T97" fmla="*/ 5236411 h 5257165"/>
              <a:gd name="T98" fmla="*/ 599192 w 9906000"/>
              <a:gd name="T99" fmla="*/ 5211953 h 5257165"/>
              <a:gd name="T100" fmla="*/ 514267 w 9906000"/>
              <a:gd name="T101" fmla="*/ 5178639 h 5257165"/>
              <a:gd name="T102" fmla="*/ 433922 w 9906000"/>
              <a:gd name="T103" fmla="*/ 5137002 h 5257165"/>
              <a:gd name="T104" fmla="*/ 358692 w 9906000"/>
              <a:gd name="T105" fmla="*/ 5087577 h 5257165"/>
              <a:gd name="T106" fmla="*/ 289112 w 9906000"/>
              <a:gd name="T107" fmla="*/ 5030899 h 5257165"/>
              <a:gd name="T108" fmla="*/ 225716 w 9906000"/>
              <a:gd name="T109" fmla="*/ 4967502 h 5257165"/>
              <a:gd name="T110" fmla="*/ 169039 w 9906000"/>
              <a:gd name="T111" fmla="*/ 4897920 h 5257165"/>
              <a:gd name="T112" fmla="*/ 119615 w 9906000"/>
              <a:gd name="T113" fmla="*/ 4822689 h 5257165"/>
              <a:gd name="T114" fmla="*/ 77979 w 9906000"/>
              <a:gd name="T115" fmla="*/ 4742341 h 5257165"/>
              <a:gd name="T116" fmla="*/ 44665 w 9906000"/>
              <a:gd name="T117" fmla="*/ 4657412 h 5257165"/>
              <a:gd name="T118" fmla="*/ 20207 w 9906000"/>
              <a:gd name="T119" fmla="*/ 4568437 h 5257165"/>
              <a:gd name="T120" fmla="*/ 5140 w 9906000"/>
              <a:gd name="T121" fmla="*/ 4475949 h 5257165"/>
              <a:gd name="T122" fmla="*/ 0 w 9906000"/>
              <a:gd name="T123" fmla="*/ 4380483 h 5257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906000" h="5257165">
                <a:moveTo>
                  <a:pt x="0" y="876173"/>
                </a:moveTo>
                <a:lnTo>
                  <a:pt x="1296" y="828102"/>
                </a:lnTo>
                <a:lnTo>
                  <a:pt x="5140" y="780709"/>
                </a:lnTo>
                <a:lnTo>
                  <a:pt x="11466" y="734059"/>
                </a:lnTo>
                <a:lnTo>
                  <a:pt x="20207" y="688221"/>
                </a:lnTo>
                <a:lnTo>
                  <a:pt x="31295" y="643260"/>
                </a:lnTo>
                <a:lnTo>
                  <a:pt x="44665" y="599244"/>
                </a:lnTo>
                <a:lnTo>
                  <a:pt x="60248" y="556240"/>
                </a:lnTo>
                <a:lnTo>
                  <a:pt x="77979" y="514314"/>
                </a:lnTo>
                <a:lnTo>
                  <a:pt x="97790" y="473532"/>
                </a:lnTo>
                <a:lnTo>
                  <a:pt x="119615" y="433963"/>
                </a:lnTo>
                <a:lnTo>
                  <a:pt x="143387" y="395673"/>
                </a:lnTo>
                <a:lnTo>
                  <a:pt x="169039" y="358728"/>
                </a:lnTo>
                <a:lnTo>
                  <a:pt x="196504" y="323195"/>
                </a:lnTo>
                <a:lnTo>
                  <a:pt x="225716" y="289142"/>
                </a:lnTo>
                <a:lnTo>
                  <a:pt x="256608" y="256635"/>
                </a:lnTo>
                <a:lnTo>
                  <a:pt x="289112" y="225740"/>
                </a:lnTo>
                <a:lnTo>
                  <a:pt x="323162" y="196526"/>
                </a:lnTo>
                <a:lnTo>
                  <a:pt x="358692" y="169058"/>
                </a:lnTo>
                <a:lnTo>
                  <a:pt x="395634" y="143403"/>
                </a:lnTo>
                <a:lnTo>
                  <a:pt x="433922" y="119629"/>
                </a:lnTo>
                <a:lnTo>
                  <a:pt x="473488" y="97801"/>
                </a:lnTo>
                <a:lnTo>
                  <a:pt x="514267" y="77988"/>
                </a:lnTo>
                <a:lnTo>
                  <a:pt x="556190" y="60255"/>
                </a:lnTo>
                <a:lnTo>
                  <a:pt x="599192" y="44670"/>
                </a:lnTo>
                <a:lnTo>
                  <a:pt x="643206" y="31299"/>
                </a:lnTo>
                <a:lnTo>
                  <a:pt x="688164" y="20209"/>
                </a:lnTo>
                <a:lnTo>
                  <a:pt x="734001" y="11468"/>
                </a:lnTo>
                <a:lnTo>
                  <a:pt x="780648" y="5141"/>
                </a:lnTo>
                <a:lnTo>
                  <a:pt x="828040" y="1296"/>
                </a:lnTo>
                <a:lnTo>
                  <a:pt x="876109" y="0"/>
                </a:lnTo>
                <a:lnTo>
                  <a:pt x="9029827" y="0"/>
                </a:lnTo>
                <a:lnTo>
                  <a:pt x="9077897" y="1296"/>
                </a:lnTo>
                <a:lnTo>
                  <a:pt x="9125290" y="5141"/>
                </a:lnTo>
                <a:lnTo>
                  <a:pt x="9171940" y="11468"/>
                </a:lnTo>
                <a:lnTo>
                  <a:pt x="9217778" y="20209"/>
                </a:lnTo>
                <a:lnTo>
                  <a:pt x="9262739" y="31299"/>
                </a:lnTo>
                <a:lnTo>
                  <a:pt x="9306755" y="44670"/>
                </a:lnTo>
                <a:lnTo>
                  <a:pt x="9349759" y="60255"/>
                </a:lnTo>
                <a:lnTo>
                  <a:pt x="9391685" y="77988"/>
                </a:lnTo>
                <a:lnTo>
                  <a:pt x="9432467" y="97801"/>
                </a:lnTo>
                <a:lnTo>
                  <a:pt x="9472036" y="119629"/>
                </a:lnTo>
                <a:lnTo>
                  <a:pt x="9510326" y="143403"/>
                </a:lnTo>
                <a:lnTo>
                  <a:pt x="9547271" y="169058"/>
                </a:lnTo>
                <a:lnTo>
                  <a:pt x="9582804" y="196526"/>
                </a:lnTo>
                <a:lnTo>
                  <a:pt x="9616857" y="225740"/>
                </a:lnTo>
                <a:lnTo>
                  <a:pt x="9649364" y="256635"/>
                </a:lnTo>
                <a:lnTo>
                  <a:pt x="9680259" y="289142"/>
                </a:lnTo>
                <a:lnTo>
                  <a:pt x="9709473" y="323195"/>
                </a:lnTo>
                <a:lnTo>
                  <a:pt x="9736941" y="358728"/>
                </a:lnTo>
                <a:lnTo>
                  <a:pt x="9762596" y="395673"/>
                </a:lnTo>
                <a:lnTo>
                  <a:pt x="9786370" y="433963"/>
                </a:lnTo>
                <a:lnTo>
                  <a:pt x="9808198" y="473532"/>
                </a:lnTo>
                <a:lnTo>
                  <a:pt x="9828011" y="514314"/>
                </a:lnTo>
                <a:lnTo>
                  <a:pt x="9845744" y="556240"/>
                </a:lnTo>
                <a:lnTo>
                  <a:pt x="9861329" y="599244"/>
                </a:lnTo>
                <a:lnTo>
                  <a:pt x="9874700" y="643260"/>
                </a:lnTo>
                <a:lnTo>
                  <a:pt x="9885790" y="688221"/>
                </a:lnTo>
                <a:lnTo>
                  <a:pt x="9894531" y="734059"/>
                </a:lnTo>
                <a:lnTo>
                  <a:pt x="9900858" y="780709"/>
                </a:lnTo>
                <a:lnTo>
                  <a:pt x="9904703" y="828102"/>
                </a:lnTo>
                <a:lnTo>
                  <a:pt x="9906000" y="876173"/>
                </a:lnTo>
                <a:lnTo>
                  <a:pt x="9906000" y="4380483"/>
                </a:lnTo>
                <a:lnTo>
                  <a:pt x="9904703" y="4428555"/>
                </a:lnTo>
                <a:lnTo>
                  <a:pt x="9900858" y="4475949"/>
                </a:lnTo>
                <a:lnTo>
                  <a:pt x="9894531" y="4522599"/>
                </a:lnTo>
                <a:lnTo>
                  <a:pt x="9885790" y="4568437"/>
                </a:lnTo>
                <a:lnTo>
                  <a:pt x="9874700" y="4613397"/>
                </a:lnTo>
                <a:lnTo>
                  <a:pt x="9861329" y="4657412"/>
                </a:lnTo>
                <a:lnTo>
                  <a:pt x="9845744" y="4700416"/>
                </a:lnTo>
                <a:lnTo>
                  <a:pt x="9828011" y="4742341"/>
                </a:lnTo>
                <a:lnTo>
                  <a:pt x="9808198" y="4783121"/>
                </a:lnTo>
                <a:lnTo>
                  <a:pt x="9786370" y="4822689"/>
                </a:lnTo>
                <a:lnTo>
                  <a:pt x="9762596" y="4860977"/>
                </a:lnTo>
                <a:lnTo>
                  <a:pt x="9736941" y="4897920"/>
                </a:lnTo>
                <a:lnTo>
                  <a:pt x="9709473" y="4933451"/>
                </a:lnTo>
                <a:lnTo>
                  <a:pt x="9680259" y="4967502"/>
                </a:lnTo>
                <a:lnTo>
                  <a:pt x="9649364" y="5000007"/>
                </a:lnTo>
                <a:lnTo>
                  <a:pt x="9616857" y="5030899"/>
                </a:lnTo>
                <a:lnTo>
                  <a:pt x="9582804" y="5060111"/>
                </a:lnTo>
                <a:lnTo>
                  <a:pt x="9547271" y="5087577"/>
                </a:lnTo>
                <a:lnTo>
                  <a:pt x="9510326" y="5113230"/>
                </a:lnTo>
                <a:lnTo>
                  <a:pt x="9472036" y="5137002"/>
                </a:lnTo>
                <a:lnTo>
                  <a:pt x="9432467" y="5158827"/>
                </a:lnTo>
                <a:lnTo>
                  <a:pt x="9391685" y="5178639"/>
                </a:lnTo>
                <a:lnTo>
                  <a:pt x="9349759" y="5196370"/>
                </a:lnTo>
                <a:lnTo>
                  <a:pt x="9306755" y="5211953"/>
                </a:lnTo>
                <a:lnTo>
                  <a:pt x="9262739" y="5225322"/>
                </a:lnTo>
                <a:lnTo>
                  <a:pt x="9217778" y="5236411"/>
                </a:lnTo>
                <a:lnTo>
                  <a:pt x="9171940" y="5245151"/>
                </a:lnTo>
                <a:lnTo>
                  <a:pt x="9125290" y="5251477"/>
                </a:lnTo>
                <a:lnTo>
                  <a:pt x="9077897" y="5255322"/>
                </a:lnTo>
                <a:lnTo>
                  <a:pt x="9029827" y="5256618"/>
                </a:lnTo>
                <a:lnTo>
                  <a:pt x="876109" y="5256618"/>
                </a:lnTo>
                <a:lnTo>
                  <a:pt x="828040" y="5255322"/>
                </a:lnTo>
                <a:lnTo>
                  <a:pt x="780648" y="5251477"/>
                </a:lnTo>
                <a:lnTo>
                  <a:pt x="734001" y="5245151"/>
                </a:lnTo>
                <a:lnTo>
                  <a:pt x="688164" y="5236411"/>
                </a:lnTo>
                <a:lnTo>
                  <a:pt x="643206" y="5225322"/>
                </a:lnTo>
                <a:lnTo>
                  <a:pt x="599192" y="5211953"/>
                </a:lnTo>
                <a:lnTo>
                  <a:pt x="556190" y="5196370"/>
                </a:lnTo>
                <a:lnTo>
                  <a:pt x="514267" y="5178639"/>
                </a:lnTo>
                <a:lnTo>
                  <a:pt x="473488" y="5158827"/>
                </a:lnTo>
                <a:lnTo>
                  <a:pt x="433922" y="5137002"/>
                </a:lnTo>
                <a:lnTo>
                  <a:pt x="395634" y="5113230"/>
                </a:lnTo>
                <a:lnTo>
                  <a:pt x="358692" y="5087577"/>
                </a:lnTo>
                <a:lnTo>
                  <a:pt x="323162" y="5060111"/>
                </a:lnTo>
                <a:lnTo>
                  <a:pt x="289112" y="5030899"/>
                </a:lnTo>
                <a:lnTo>
                  <a:pt x="256608" y="5000007"/>
                </a:lnTo>
                <a:lnTo>
                  <a:pt x="225716" y="4967502"/>
                </a:lnTo>
                <a:lnTo>
                  <a:pt x="196504" y="4933451"/>
                </a:lnTo>
                <a:lnTo>
                  <a:pt x="169039" y="4897920"/>
                </a:lnTo>
                <a:lnTo>
                  <a:pt x="143387" y="4860977"/>
                </a:lnTo>
                <a:lnTo>
                  <a:pt x="119615" y="4822689"/>
                </a:lnTo>
                <a:lnTo>
                  <a:pt x="97790" y="4783121"/>
                </a:lnTo>
                <a:lnTo>
                  <a:pt x="77979" y="4742341"/>
                </a:lnTo>
                <a:lnTo>
                  <a:pt x="60248" y="4700416"/>
                </a:lnTo>
                <a:lnTo>
                  <a:pt x="44665" y="4657412"/>
                </a:lnTo>
                <a:lnTo>
                  <a:pt x="31295" y="4613397"/>
                </a:lnTo>
                <a:lnTo>
                  <a:pt x="20207" y="4568437"/>
                </a:lnTo>
                <a:lnTo>
                  <a:pt x="11466" y="4522599"/>
                </a:lnTo>
                <a:lnTo>
                  <a:pt x="5140" y="4475949"/>
                </a:lnTo>
                <a:lnTo>
                  <a:pt x="1296" y="4428555"/>
                </a:lnTo>
                <a:lnTo>
                  <a:pt x="0" y="4380483"/>
                </a:lnTo>
                <a:lnTo>
                  <a:pt x="0" y="876173"/>
                </a:lnTo>
                <a:close/>
              </a:path>
            </a:pathLst>
          </a:custGeom>
          <a:noFill/>
          <a:ln w="25560" cap="flat">
            <a:solidFill>
              <a:srgbClr val="7B974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xmlns="" id="{EA601A6C-F5D3-4D29-B735-D68AA4179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433" y="5617420"/>
            <a:ext cx="422695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84138" indent="-66675"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ru-RU" altLang="ru-RU" b="1">
                <a:solidFill>
                  <a:srgbClr val="5D7137"/>
                </a:solidFill>
              </a:rPr>
              <a:t>Первичное обучение основам создания  доступности и этике взаимодействия с  инвалидами проходит весь персонал</a:t>
            </a:r>
          </a:p>
        </p:txBody>
      </p:sp>
    </p:spTree>
    <p:extLst>
      <p:ext uri="{BB962C8B-B14F-4D97-AF65-F5344CB8AC3E}">
        <p14:creationId xmlns:p14="http://schemas.microsoft.com/office/powerpoint/2010/main" val="1364171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xmlns="" id="{A46F70A4-F767-4E7F-964A-9E4801EDD3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754" y="692696"/>
            <a:ext cx="8058324" cy="1417638"/>
          </a:xfrm>
          <a:ln/>
        </p:spPr>
        <p:txBody>
          <a:bodyPr tIns="272880" anchor="t"/>
          <a:lstStyle/>
          <a:p>
            <a:pPr marL="528638">
              <a:lnSpc>
                <a:spcPct val="100000"/>
              </a:lnSpc>
              <a:buClrTx/>
              <a:buFontTx/>
              <a:buNone/>
              <a:tabLst>
                <a:tab pos="528638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</a:tabLst>
            </a:pPr>
            <a:r>
              <a:rPr lang="ru-RU" altLang="ru-RU" sz="2200" dirty="0">
                <a:latin typeface="Calibri" panose="020F0502020204030204" pitchFamily="34" charset="0"/>
              </a:rPr>
              <a:t>ПРИМЕР РЕКОМЕНДАЦИЙ  ПО  ОБУЧЕНИЮ ПЕРСОНАЛА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871CF11A-02B3-47CE-A99A-FE10F9FAF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01" y="1747401"/>
            <a:ext cx="7018067" cy="457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Процесс обучения состоит из трех основных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этапов:</a:t>
            </a:r>
          </a:p>
          <a:p>
            <a:pPr marL="214313" indent="-201613">
              <a:lnSpc>
                <a:spcPct val="10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 dirty="0">
                <a:solidFill>
                  <a:srgbClr val="001F5F"/>
                </a:solidFill>
              </a:rPr>
              <a:t>Общая программа изучения правовых основ,  этикета общения с людьми с инвалидностью/  понимание инвалидности;</a:t>
            </a:r>
          </a:p>
          <a:p>
            <a:pPr marL="214313" indent="-201613">
              <a:lnSpc>
                <a:spcPct val="100000"/>
              </a:lnSpc>
              <a:spcBef>
                <a:spcPts val="813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 dirty="0">
                <a:solidFill>
                  <a:srgbClr val="001F5F"/>
                </a:solidFill>
              </a:rPr>
              <a:t>Программа обучения по вопросам организации</a:t>
            </a:r>
          </a:p>
          <a:p>
            <a:pPr marL="228600" indent="-214313">
              <a:lnSpc>
                <a:spcPct val="100000"/>
              </a:lnSpc>
              <a:spcBef>
                <a:spcPts val="813"/>
              </a:spcBef>
              <a:buClrTx/>
              <a:buSzPct val="45000"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доступности (по специальности)</a:t>
            </a:r>
          </a:p>
          <a:p>
            <a:pPr marL="214313" indent="-201613">
              <a:lnSpc>
                <a:spcPct val="10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b="1" dirty="0">
                <a:solidFill>
                  <a:srgbClr val="001F5F"/>
                </a:solidFill>
              </a:rPr>
              <a:t>Программа обучения по вопросам доступности</a:t>
            </a:r>
          </a:p>
          <a:p>
            <a:pPr marL="228600" indent="-214313">
              <a:lnSpc>
                <a:spcPct val="100000"/>
              </a:lnSpc>
              <a:spcBef>
                <a:spcPts val="800"/>
              </a:spcBef>
              <a:buClrTx/>
              <a:buSzPct val="45000"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конкретного объекта (-</a:t>
            </a:r>
            <a:r>
              <a:rPr lang="ru-RU" altLang="ru-RU" sz="2400" b="1" dirty="0" err="1">
                <a:solidFill>
                  <a:srgbClr val="001F5F"/>
                </a:solidFill>
              </a:rPr>
              <a:t>ов</a:t>
            </a:r>
            <a:r>
              <a:rPr lang="ru-RU" altLang="ru-RU" sz="2400" b="1" dirty="0">
                <a:solidFill>
                  <a:srgbClr val="001F5F"/>
                </a:solidFill>
              </a:rPr>
              <a:t>)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xmlns="" id="{0EA8B817-87F2-4C29-A7A8-C19E1264C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02" y="6323013"/>
            <a:ext cx="24468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67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xmlns="" id="{1624C789-6CC8-4871-AD8B-28E8C88596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900608" y="329411"/>
            <a:ext cx="8058324" cy="1144588"/>
          </a:xfrm>
          <a:ln/>
        </p:spPr>
        <p:txBody>
          <a:bodyPr anchor="t"/>
          <a:lstStyle/>
          <a:p>
            <a:pPr marL="425450">
              <a:lnSpc>
                <a:spcPct val="100000"/>
              </a:lnSpc>
              <a:buClrTx/>
              <a:buFontTx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ru-RU" altLang="ru-RU" sz="1800" b="0">
                <a:latin typeface="Calibri" panose="020F0502020204030204" pitchFamily="34" charset="0"/>
              </a:rPr>
              <a:t>РЕКОМЕНДУЕМЫЕ ТЕМЫ И  ПЕРИОДИЧНОСТЬ ОБУЧЕНИЯ</a:t>
            </a:r>
          </a:p>
        </p:txBody>
      </p:sp>
      <p:graphicFrame>
        <p:nvGraphicFramePr>
          <p:cNvPr id="25602" name="Group 2">
            <a:extLst>
              <a:ext uri="{FF2B5EF4-FFF2-40B4-BE49-F238E27FC236}">
                <a16:creationId xmlns:a16="http://schemas.microsoft.com/office/drawing/2014/main" xmlns="" id="{1B638B3B-A030-43A5-A2CA-10C0A6FCB105}"/>
              </a:ext>
            </a:extLst>
          </p:cNvPr>
          <p:cNvGraphicFramePr>
            <a:graphicFrameLocks noGrp="1"/>
          </p:cNvGraphicFramePr>
          <p:nvPr/>
        </p:nvGraphicFramePr>
        <p:xfrm>
          <a:off x="17582" y="901705"/>
          <a:ext cx="9136674" cy="5340351"/>
        </p:xfrm>
        <a:graphic>
          <a:graphicData uri="http://schemas.openxmlformats.org/drawingml/2006/table">
            <a:tbl>
              <a:tblPr/>
              <a:tblGrid>
                <a:gridCol w="1712761">
                  <a:extLst>
                    <a:ext uri="{9D8B030D-6E8A-4147-A177-3AD203B41FA5}">
                      <a16:colId xmlns:a16="http://schemas.microsoft.com/office/drawing/2014/main" xmlns="" val="2392500353"/>
                    </a:ext>
                  </a:extLst>
                </a:gridCol>
                <a:gridCol w="1777226">
                  <a:extLst>
                    <a:ext uri="{9D8B030D-6E8A-4147-A177-3AD203B41FA5}">
                      <a16:colId xmlns:a16="http://schemas.microsoft.com/office/drawing/2014/main" xmlns="" val="1668986469"/>
                    </a:ext>
                  </a:extLst>
                </a:gridCol>
                <a:gridCol w="4320727">
                  <a:extLst>
                    <a:ext uri="{9D8B030D-6E8A-4147-A177-3AD203B41FA5}">
                      <a16:colId xmlns:a16="http://schemas.microsoft.com/office/drawing/2014/main" xmlns="" val="2174299268"/>
                    </a:ext>
                  </a:extLst>
                </a:gridCol>
                <a:gridCol w="1325960">
                  <a:extLst>
                    <a:ext uri="{9D8B030D-6E8A-4147-A177-3AD203B41FA5}">
                      <a16:colId xmlns:a16="http://schemas.microsoft.com/office/drawing/2014/main" xmlns="" val="4054506500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 marL="384175" indent="23813"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384175" marR="0" lvl="0" indent="23813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Категория</a:t>
                      </a:r>
                    </a:p>
                    <a:p>
                      <a:pPr marL="384175" marR="0" lvl="0" indent="23813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84175" algn="l"/>
                          <a:tab pos="831850" algn="l"/>
                          <a:tab pos="1281113" algn="l"/>
                          <a:tab pos="1730375" algn="l"/>
                          <a:tab pos="2179638" algn="l"/>
                          <a:tab pos="2628900" algn="l"/>
                          <a:tab pos="3078163" algn="l"/>
                          <a:tab pos="3527425" algn="l"/>
                          <a:tab pos="3976688" algn="l"/>
                          <a:tab pos="4425950" algn="l"/>
                          <a:tab pos="4875213" algn="l"/>
                          <a:tab pos="5324475" algn="l"/>
                          <a:tab pos="5773738" algn="l"/>
                          <a:tab pos="6223000" algn="l"/>
                          <a:tab pos="6672263" algn="l"/>
                          <a:tab pos="7121525" algn="l"/>
                          <a:tab pos="7570788" algn="l"/>
                          <a:tab pos="8020050" algn="l"/>
                          <a:tab pos="8469313" algn="l"/>
                          <a:tab pos="8918575" algn="l"/>
                          <a:tab pos="9367838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персонала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6725"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466725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6725" algn="l"/>
                          <a:tab pos="914400" algn="l"/>
                          <a:tab pos="1363663" algn="l"/>
                          <a:tab pos="1812925" algn="l"/>
                          <a:tab pos="2262188" algn="l"/>
                          <a:tab pos="2711450" algn="l"/>
                          <a:tab pos="3160713" algn="l"/>
                          <a:tab pos="3609975" algn="l"/>
                          <a:tab pos="4059238" algn="l"/>
                          <a:tab pos="4508500" algn="l"/>
                          <a:tab pos="4957763" algn="l"/>
                          <a:tab pos="5407025" algn="l"/>
                          <a:tab pos="5856288" algn="l"/>
                          <a:tab pos="6305550" algn="l"/>
                          <a:tab pos="6754813" algn="l"/>
                          <a:tab pos="7204075" algn="l"/>
                          <a:tab pos="7653338" algn="l"/>
                          <a:tab pos="8102600" algn="l"/>
                          <a:tab pos="8551863" algn="l"/>
                          <a:tab pos="9001125" algn="l"/>
                          <a:tab pos="9450388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Обучение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1200"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71120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11200" algn="l"/>
                          <a:tab pos="1158875" algn="l"/>
                          <a:tab pos="1608138" algn="l"/>
                          <a:tab pos="2057400" algn="l"/>
                          <a:tab pos="2506663" algn="l"/>
                          <a:tab pos="2955925" algn="l"/>
                          <a:tab pos="3405188" algn="l"/>
                          <a:tab pos="3854450" algn="l"/>
                          <a:tab pos="4303713" algn="l"/>
                          <a:tab pos="4752975" algn="l"/>
                          <a:tab pos="5202238" algn="l"/>
                          <a:tab pos="5651500" algn="l"/>
                          <a:tab pos="6100763" algn="l"/>
                          <a:tab pos="6550025" algn="l"/>
                          <a:tab pos="6999288" algn="l"/>
                          <a:tab pos="7448550" algn="l"/>
                          <a:tab pos="7897813" algn="l"/>
                          <a:tab pos="8347075" algn="l"/>
                          <a:tab pos="8796338" algn="l"/>
                          <a:tab pos="9245600" algn="l"/>
                          <a:tab pos="9694863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Рекомендуемые темы обучения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588"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1588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Периодич-</a:t>
                      </a:r>
                    </a:p>
                    <a:p>
                      <a:pPr marL="1588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1588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ность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1477925"/>
                  </a:ext>
                </a:extLst>
              </a:tr>
              <a:tr h="1698625">
                <a:tc>
                  <a:txBody>
                    <a:bodyPr/>
                    <a:lstStyle>
                      <a:lvl1pPr marL="52388"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Весь вновь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принятый на  работу персонал  объекта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tc>
                  <a:txBody>
                    <a:bodyPr/>
                    <a:lstStyle>
                      <a:lvl1pPr marL="52388"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В рамках вводного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обучения на  объекте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tc>
                  <a:txBody>
                    <a:bodyPr/>
                    <a:lstStyle>
                      <a:lvl1pPr marL="52388"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Предубеждения в отношении инвалидности,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понимание инвалидности  Безбарьерная среда объекта.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Этика взаимодействия с людьми, имеющими  инвалидность.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Правила оказания ситуационной помощи.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3975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Один раз при</a:t>
                      </a:r>
                    </a:p>
                    <a:p>
                      <a:pPr marL="53975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приеме на  работу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2448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5121736"/>
                  </a:ext>
                </a:extLst>
              </a:tr>
              <a:tr h="1404938">
                <a:tc>
                  <a:txBody>
                    <a:bodyPr/>
                    <a:lstStyle>
                      <a:lvl1pPr marL="46038"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460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Персонал 1-й и</a:t>
                      </a:r>
                    </a:p>
                    <a:p>
                      <a:pPr marL="460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4-й групп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038"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460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В рамках</a:t>
                      </a:r>
                    </a:p>
                    <a:p>
                      <a:pPr marL="4603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программы  обучения команды  объекта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038"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460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Тренинг на понимание инвалидности.</a:t>
                      </a:r>
                    </a:p>
                    <a:p>
                      <a:pPr marL="460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Безбарьерная среда объекта.</a:t>
                      </a:r>
                    </a:p>
                    <a:p>
                      <a:pPr marL="4603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Этика взаимодействия с людьми, имеющими  инвалидность.</a:t>
                      </a:r>
                    </a:p>
                    <a:p>
                      <a:pPr marL="460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6038" algn="l"/>
                          <a:tab pos="493713" algn="l"/>
                          <a:tab pos="942975" algn="l"/>
                          <a:tab pos="1392238" algn="l"/>
                          <a:tab pos="1841500" algn="l"/>
                          <a:tab pos="2290763" algn="l"/>
                          <a:tab pos="2740025" algn="l"/>
                          <a:tab pos="3189288" algn="l"/>
                          <a:tab pos="3638550" algn="l"/>
                          <a:tab pos="4087813" algn="l"/>
                          <a:tab pos="4537075" algn="l"/>
                          <a:tab pos="4986338" algn="l"/>
                          <a:tab pos="5435600" algn="l"/>
                          <a:tab pos="5884863" algn="l"/>
                          <a:tab pos="6334125" algn="l"/>
                          <a:tab pos="6783388" algn="l"/>
                          <a:tab pos="7232650" algn="l"/>
                          <a:tab pos="7681913" algn="l"/>
                          <a:tab pos="8131175" algn="l"/>
                          <a:tab pos="8580438" algn="l"/>
                          <a:tab pos="902970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Правила оказания ситуационной помощи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7625"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47625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Не реже</a:t>
                      </a:r>
                    </a:p>
                    <a:p>
                      <a:pPr marL="47625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7625" algn="l"/>
                          <a:tab pos="495300" algn="l"/>
                          <a:tab pos="944563" algn="l"/>
                          <a:tab pos="1393825" algn="l"/>
                          <a:tab pos="1843088" algn="l"/>
                          <a:tab pos="2292350" algn="l"/>
                          <a:tab pos="2741613" algn="l"/>
                          <a:tab pos="3190875" algn="l"/>
                          <a:tab pos="3640138" algn="l"/>
                          <a:tab pos="4089400" algn="l"/>
                          <a:tab pos="4538663" algn="l"/>
                          <a:tab pos="4987925" algn="l"/>
                          <a:tab pos="5437188" algn="l"/>
                          <a:tab pos="5886450" algn="l"/>
                          <a:tab pos="6335713" algn="l"/>
                          <a:tab pos="6784975" algn="l"/>
                          <a:tab pos="7234238" algn="l"/>
                          <a:tab pos="7683500" algn="l"/>
                          <a:tab pos="8132763" algn="l"/>
                          <a:tab pos="8582025" algn="l"/>
                          <a:tab pos="9031288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одного раза в  год</a:t>
                      </a:r>
                    </a:p>
                  </a:txBody>
                  <a:tcPr marL="0" marR="0" marT="78624" marB="0" horzOverflow="overflow">
                    <a:lnL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515893"/>
                  </a:ext>
                </a:extLst>
              </a:tr>
              <a:tr h="1687513">
                <a:tc>
                  <a:txBody>
                    <a:bodyPr/>
                    <a:lstStyle>
                      <a:lvl1pPr marL="52388"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Персонал 2-й и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3-й групп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tc>
                  <a:txBody>
                    <a:bodyPr/>
                    <a:lstStyle>
                      <a:lvl1pPr marL="52388"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Периодическое и в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рамках подготовки  к проведению  мероприятий с  участием ЛсИнв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tc>
                  <a:txBody>
                    <a:bodyPr/>
                    <a:lstStyle>
                      <a:lvl1pPr marL="52388"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Этика взаимодействия с людьми, имеющими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инвалидность.</a:t>
                      </a:r>
                    </a:p>
                    <a:p>
                      <a:pPr marL="52388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2388" algn="l"/>
                          <a:tab pos="500063" algn="l"/>
                          <a:tab pos="949325" algn="l"/>
                          <a:tab pos="1398588" algn="l"/>
                          <a:tab pos="1847850" algn="l"/>
                          <a:tab pos="2297113" algn="l"/>
                          <a:tab pos="2746375" algn="l"/>
                          <a:tab pos="3195638" algn="l"/>
                          <a:tab pos="3644900" algn="l"/>
                          <a:tab pos="4094163" algn="l"/>
                          <a:tab pos="4543425" algn="l"/>
                          <a:tab pos="4992688" algn="l"/>
                          <a:tab pos="5441950" algn="l"/>
                          <a:tab pos="5891213" algn="l"/>
                          <a:tab pos="6340475" algn="l"/>
                          <a:tab pos="6789738" algn="l"/>
                          <a:tab pos="7239000" algn="l"/>
                          <a:tab pos="7688263" algn="l"/>
                          <a:tab pos="8137525" algn="l"/>
                          <a:tab pos="8586788" algn="l"/>
                          <a:tab pos="9036050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Правила оказания ситуационной помощи.  Особенности обслуживания людей с  инвалидностью и оказания ситуационной  помощи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53975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ts val="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Раз в полгода</a:t>
                      </a:r>
                    </a:p>
                    <a:p>
                      <a:pPr marL="53975" marR="0" lvl="0" indent="0" algn="l" defTabSz="449263" rtl="0" eaLnBrk="1" fontAlgn="base" latinLnBrk="0" hangingPunct="0">
                        <a:lnSpc>
                          <a:spcPct val="92000"/>
                        </a:lnSpc>
                        <a:spcBef>
                          <a:spcPts val="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53975" algn="l"/>
                          <a:tab pos="501650" algn="l"/>
                          <a:tab pos="950913" algn="l"/>
                          <a:tab pos="1400175" algn="l"/>
                          <a:tab pos="1849438" algn="l"/>
                          <a:tab pos="2298700" algn="l"/>
                          <a:tab pos="2747963" algn="l"/>
                          <a:tab pos="3197225" algn="l"/>
                          <a:tab pos="3646488" algn="l"/>
                          <a:tab pos="4095750" algn="l"/>
                          <a:tab pos="4545013" algn="l"/>
                          <a:tab pos="4994275" algn="l"/>
                          <a:tab pos="5443538" algn="l"/>
                          <a:tab pos="5892800" algn="l"/>
                          <a:tab pos="6342063" algn="l"/>
                          <a:tab pos="6791325" algn="l"/>
                          <a:tab pos="7240588" algn="l"/>
                          <a:tab pos="7689850" algn="l"/>
                          <a:tab pos="8139113" algn="l"/>
                          <a:tab pos="8588375" algn="l"/>
                          <a:tab pos="9037638" algn="l"/>
                          <a:tab pos="9410700" algn="l"/>
                        </a:tabLst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или перед  проведением  мероприятия</a:t>
                      </a:r>
                    </a:p>
                  </a:txBody>
                  <a:tcPr marL="0" marR="0" marT="78624" marB="0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797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4207584"/>
                  </a:ext>
                </a:extLst>
              </a:tr>
            </a:tbl>
          </a:graphicData>
        </a:graphic>
      </p:graphicFrame>
      <p:sp>
        <p:nvSpPr>
          <p:cNvPr id="25645" name="Text Box 45">
            <a:extLst>
              <a:ext uri="{FF2B5EF4-FFF2-40B4-BE49-F238E27FC236}">
                <a16:creationId xmlns:a16="http://schemas.microsoft.com/office/drawing/2014/main" xmlns="" id="{379792AA-B1B9-4195-84CD-511613C0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02" y="6323013"/>
            <a:ext cx="24468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8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717421" y="1930916"/>
            <a:ext cx="7887027" cy="365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>
                <a:solidFill>
                  <a:schemeClr val="tx1"/>
                </a:solidFill>
              </a:rPr>
              <a:t>Перечень региональных, муниципальных мероприятий по повышению значений показателей доступности для инвалидов объектов и услуг (дорожные карты) к настоящему времени разработан и утвержден 65 органами исполнительной власти субъектов Российской Федерации Перечень региональных, муниципальных мероприятий по повышению значений показателей доступности для инвалидов объектов и услуг (дорожные карты) к настоящему времени разработан и утвержден 65 органами исполнительной власти субъектов Российской Федерации 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0" y="620688"/>
            <a:ext cx="8475141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Основные действующие нормы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 защите прав инвалидов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171816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xmlns="" id="{841FDAE8-808D-4F36-AD9E-299CF238BC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9260" y="1008063"/>
            <a:ext cx="8058324" cy="1270000"/>
          </a:xfrm>
          <a:ln/>
        </p:spPr>
        <p:txBody>
          <a:bodyPr tIns="124920" anchor="t"/>
          <a:lstStyle/>
          <a:p>
            <a:pPr marL="395288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1800" b="0" dirty="0">
                <a:latin typeface="Calibri" panose="020F0502020204030204" pitchFamily="34" charset="0"/>
              </a:rPr>
              <a:t>ОСНОВНЫЕ ТЕЗИСЫ ОБУЧЕНИЯ  ПЕРСОНАЛА ЭТИКЕ ВЗАИМОДЕЙСТВИЯ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4E99681F-49B5-4855-86D7-350D9183D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439" y="2232028"/>
            <a:ext cx="7916205" cy="397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1F5F"/>
                </a:solidFill>
              </a:rPr>
              <a:t>Сосредоточиться на человеке, а не на его (ее)  инвалидности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ru-RU" altLang="ru-RU" sz="1900" dirty="0">
                <a:solidFill>
                  <a:srgbClr val="001F5F"/>
                </a:solidFill>
              </a:rPr>
              <a:t>Инвалиды - это прежде всего люди, а не проблемы их  инвалидности. Поэтому упор всегда должен делаться  на личность человека, а не его/ее инвалидность.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1F5F"/>
                </a:solidFill>
              </a:rPr>
              <a:t>Первая и наиболее важная задача - видеть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1F5F"/>
                </a:solidFill>
              </a:rPr>
              <a:t>человека как личность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ru-RU" altLang="ru-RU" sz="1900" dirty="0">
                <a:solidFill>
                  <a:srgbClr val="001F5F"/>
                </a:solidFill>
              </a:rPr>
              <a:t>Необходимо помнить, что во время работы можно  встретить инвалидов, которые находятся на объекте в  качестве клиентов, отдыхающих, спортсменов,  зрителей, персонала или представителей  общественности. Их нужды могут быть разными,  однако ваш подход должен оставаться тем же самым!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1F5F"/>
                </a:solidFill>
              </a:rPr>
              <a:t>Не следует жалеть людей с инвалидностью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ru-RU" altLang="ru-RU" sz="1900" dirty="0">
                <a:solidFill>
                  <a:srgbClr val="001F5F"/>
                </a:solidFill>
              </a:rPr>
              <a:t>Люди с инвалидностью, которых вы встречаете,  являются либо коллегами по работе, клиентами,  покупателями, зрителями, отдыхающими, которые  приехали хорошо провести время. Они — не те люди,  которых беспокоит собственная инвалидность и  которым нужна ваша жалость.</a:t>
            </a:r>
          </a:p>
        </p:txBody>
      </p:sp>
    </p:spTree>
    <p:extLst>
      <p:ext uri="{BB962C8B-B14F-4D97-AF65-F5344CB8AC3E}">
        <p14:creationId xmlns:p14="http://schemas.microsoft.com/office/powerpoint/2010/main" val="2907110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xmlns="" id="{F8B9870C-3BE1-42B8-AC3E-363F0EED1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792" y="936625"/>
            <a:ext cx="680269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001F5F"/>
                </a:solidFill>
              </a:rPr>
              <a:t>Корректная терминология в отношении людей с  инвалидностью</a:t>
            </a:r>
          </a:p>
        </p:txBody>
      </p:sp>
      <p:graphicFrame>
        <p:nvGraphicFramePr>
          <p:cNvPr id="27650" name="Group 2">
            <a:extLst>
              <a:ext uri="{FF2B5EF4-FFF2-40B4-BE49-F238E27FC236}">
                <a16:creationId xmlns:a16="http://schemas.microsoft.com/office/drawing/2014/main" xmlns="" id="{A37D529E-9D77-418D-8328-856E02B097F3}"/>
              </a:ext>
            </a:extLst>
          </p:cNvPr>
          <p:cNvGraphicFramePr>
            <a:graphicFrameLocks noGrp="1"/>
          </p:cNvGraphicFramePr>
          <p:nvPr/>
        </p:nvGraphicFramePr>
        <p:xfrm>
          <a:off x="504014" y="2290768"/>
          <a:ext cx="8512520" cy="4295777"/>
        </p:xfrm>
        <a:graphic>
          <a:graphicData uri="http://schemas.openxmlformats.org/drawingml/2006/table">
            <a:tbl>
              <a:tblPr/>
              <a:tblGrid>
                <a:gridCol w="4122931">
                  <a:extLst>
                    <a:ext uri="{9D8B030D-6E8A-4147-A177-3AD203B41FA5}">
                      <a16:colId xmlns:a16="http://schemas.microsoft.com/office/drawing/2014/main" xmlns="" val="2585019829"/>
                    </a:ext>
                  </a:extLst>
                </a:gridCol>
                <a:gridCol w="4389589">
                  <a:extLst>
                    <a:ext uri="{9D8B030D-6E8A-4147-A177-3AD203B41FA5}">
                      <a16:colId xmlns:a16="http://schemas.microsoft.com/office/drawing/2014/main" xmlns="" val="3898856326"/>
                    </a:ext>
                  </a:extLst>
                </a:gridCol>
              </a:tblGrid>
              <a:tr h="274638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Нежелательное словоупотребление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Этичный вариант словоупотребления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0381534"/>
                  </a:ext>
                </a:extLst>
              </a:tr>
              <a:tr h="274638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1701800" algn="l"/>
                          <a:tab pos="2168525" algn="l"/>
                          <a:tab pos="2892425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Полноценные/	нормальные люди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Люди без инвалидности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2354241"/>
                  </a:ext>
                </a:extLst>
              </a:tr>
              <a:tr h="825500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Слепой; человек/ спортсмен, страдающий</a:t>
                      </a:r>
                    </a:p>
                    <a:p>
                      <a:pPr marL="206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слепотой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Инвалид по зрению;</a:t>
                      </a:r>
                    </a:p>
                    <a:p>
                      <a:pPr marL="206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слабовидящий/  незрячий; человек с</a:t>
                      </a:r>
                    </a:p>
                    <a:p>
                      <a:pPr marL="206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инвалидностью по зрению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9350882"/>
                  </a:ext>
                </a:extLst>
              </a:tr>
              <a:tr h="274638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Врождённый дефект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Инвалид с детства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1935120"/>
                  </a:ext>
                </a:extLst>
              </a:tr>
              <a:tr h="477838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3117850" algn="l"/>
                          <a:tab pos="3616325" algn="l"/>
                          <a:tab pos="4340225" algn="l"/>
                          <a:tab pos="5064125" algn="l"/>
                          <a:tab pos="5788025" algn="l"/>
                          <a:tab pos="6511925" algn="l"/>
                          <a:tab pos="7239000" algn="l"/>
                          <a:tab pos="7959725" algn="l"/>
                          <a:tab pos="8683625" algn="l"/>
                          <a:tab pos="9407525" algn="l"/>
                          <a:tab pos="9431338" algn="l"/>
                          <a:tab pos="9880600" algn="l"/>
                          <a:tab pos="10329863" algn="l"/>
                          <a:tab pos="10779125" algn="l"/>
                          <a:tab pos="10780713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Умственно неполноценный/	недоразвитый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С расстройством интеллекта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123304"/>
                  </a:ext>
                </a:extLst>
              </a:tr>
              <a:tr h="274638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Страдает ДЦП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Имеет ДЦП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4504412"/>
                  </a:ext>
                </a:extLst>
              </a:tr>
              <a:tr h="274638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Даун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Человек с синдромом Дауна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99965929"/>
                  </a:ext>
                </a:extLst>
              </a:tr>
              <a:tr h="1101725"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Дефективный, увечный (эти слова</a:t>
                      </a:r>
                    </a:p>
                    <a:p>
                      <a:pPr marL="206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обладают отрицательной коннотацией и  содержат намёк на физическое  несовершенство)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0638"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20638" marR="0" lvl="0" indent="0" algn="l" defTabSz="449263" rtl="0" eaLnBrk="1" fontAlgn="base" latinLnBrk="0" hangingPunct="0">
                        <a:lnSpc>
                          <a:spcPts val="2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Человек с инвалидностью, можно указать</a:t>
                      </a:r>
                    </a:p>
                    <a:p>
                      <a:pPr marL="20638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0638" algn="l"/>
                          <a:tab pos="468313" algn="l"/>
                          <a:tab pos="917575" algn="l"/>
                          <a:tab pos="1366838" algn="l"/>
                          <a:tab pos="1816100" algn="l"/>
                          <a:tab pos="2265363" algn="l"/>
                          <a:tab pos="2714625" algn="l"/>
                          <a:tab pos="3163888" algn="l"/>
                          <a:tab pos="3613150" algn="l"/>
                          <a:tab pos="4062413" algn="l"/>
                          <a:tab pos="4511675" algn="l"/>
                          <a:tab pos="4960938" algn="l"/>
                          <a:tab pos="5410200" algn="l"/>
                          <a:tab pos="5859463" algn="l"/>
                          <a:tab pos="6308725" algn="l"/>
                          <a:tab pos="6757988" algn="l"/>
                          <a:tab pos="7207250" algn="l"/>
                          <a:tab pos="7656513" algn="l"/>
                          <a:tab pos="8105775" algn="l"/>
                          <a:tab pos="8555038" algn="l"/>
                          <a:tab pos="9004300" algn="l"/>
                        </a:tabLst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форму инвалидности</a:t>
                      </a:r>
                    </a:p>
                  </a:txBody>
                  <a:tcPr marL="0" marR="0" marT="0" marB="0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3556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93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xmlns="" id="{0C7E542E-2051-4815-BB1E-ACC4927EBD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1124744"/>
            <a:ext cx="8058324" cy="1322387"/>
          </a:xfrm>
          <a:ln/>
        </p:spPr>
        <p:txBody>
          <a:bodyPr tIns="177840" anchor="t"/>
          <a:lstStyle/>
          <a:p>
            <a:pPr marL="352425" algn="ctr">
              <a:lnSpc>
                <a:spcPct val="100000"/>
              </a:lnSpc>
              <a:buClrTx/>
              <a:buFontTx/>
              <a:buNone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</a:pPr>
            <a:r>
              <a:rPr lang="ru-RU" altLang="ru-RU" sz="2400" dirty="0">
                <a:latin typeface="Calibri" panose="020F0502020204030204" pitchFamily="34" charset="0"/>
              </a:rPr>
              <a:t>ОБУЧЕНИЕ ДОСТУПНОСТИ НА ОБЪЕКТЕ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342A0913-7D19-48B2-8EAA-88DCE2807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701" y="2592391"/>
            <a:ext cx="7514753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7938" indent="-7938"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>
                <a:solidFill>
                  <a:srgbClr val="001F5F"/>
                </a:solidFill>
              </a:rPr>
              <a:t>Основные зоны объекта и  элементы доступной среды на них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>
                <a:solidFill>
                  <a:srgbClr val="001F5F"/>
                </a:solidFill>
              </a:rPr>
              <a:t>Технические средства  обеспечения доступности и правила  пользования ими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>
                <a:solidFill>
                  <a:srgbClr val="001F5F"/>
                </a:solidFill>
              </a:rPr>
              <a:t>Доступные пути передвижения  основных клиентских групп  посетителей объекта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>
                <a:solidFill>
                  <a:srgbClr val="001F5F"/>
                </a:solidFill>
              </a:rPr>
              <a:t>Роль персонала объекта в  обслуживании клиентов с  инвалидностью, организация  взаимодействия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xmlns="" id="{CEFB8CA4-3B7B-46E1-8461-9ACEE2C6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918" y="3825879"/>
            <a:ext cx="3588152" cy="285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1600">
              <a:latin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963"/>
              </a:spcBef>
              <a:buClrTx/>
              <a:buFontTx/>
              <a:buNone/>
            </a:pPr>
            <a:endParaRPr lang="ru-RU" altLang="ru-RU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76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xmlns="" id="{36EF5BFE-27F2-4194-A6F7-202CB6D37A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8680"/>
            <a:ext cx="8058324" cy="1144588"/>
          </a:xfrm>
          <a:ln/>
        </p:spPr>
        <p:txBody>
          <a:bodyPr anchor="t"/>
          <a:lstStyle/>
          <a:p>
            <a:pPr marL="414338" algn="ctr">
              <a:lnSpc>
                <a:spcPct val="100000"/>
              </a:lnSpc>
              <a:buClrTx/>
              <a:buFontTx/>
              <a:buNone/>
              <a:tabLst>
                <a:tab pos="414338" algn="l"/>
                <a:tab pos="862013" algn="l"/>
                <a:tab pos="1311275" algn="l"/>
                <a:tab pos="1760538" algn="l"/>
                <a:tab pos="2209800" algn="l"/>
                <a:tab pos="2659063" algn="l"/>
                <a:tab pos="3108325" algn="l"/>
                <a:tab pos="3557588" algn="l"/>
                <a:tab pos="4006850" algn="l"/>
                <a:tab pos="4456113" algn="l"/>
                <a:tab pos="4905375" algn="l"/>
                <a:tab pos="5354638" algn="l"/>
                <a:tab pos="5803900" algn="l"/>
                <a:tab pos="6253163" algn="l"/>
                <a:tab pos="6702425" algn="l"/>
                <a:tab pos="7151688" algn="l"/>
                <a:tab pos="7600950" algn="l"/>
                <a:tab pos="8050213" algn="l"/>
                <a:tab pos="8499475" algn="l"/>
                <a:tab pos="8948738" algn="l"/>
                <a:tab pos="9398000" algn="l"/>
              </a:tabLst>
            </a:pPr>
            <a:r>
              <a:rPr lang="ru-RU" altLang="ru-RU" sz="1800" b="0" dirty="0">
                <a:latin typeface="Calibri" panose="020F0502020204030204" pitchFamily="34" charset="0"/>
              </a:rPr>
              <a:t>МЕТОДИЧЕСКИЕ РЕКОМЕНДАЦИИ ПО  </a:t>
            </a:r>
            <a:r>
              <a:rPr lang="en-US" altLang="ru-RU" sz="1800" b="0" dirty="0">
                <a:latin typeface="Calibri" panose="020F0502020204030204" pitchFamily="34" charset="0"/>
              </a:rPr>
              <a:t/>
            </a:r>
            <a:br>
              <a:rPr lang="en-US" altLang="ru-RU" sz="1800" b="0" dirty="0">
                <a:latin typeface="Calibri" panose="020F0502020204030204" pitchFamily="34" charset="0"/>
              </a:rPr>
            </a:br>
            <a:r>
              <a:rPr lang="ru-RU" altLang="ru-RU" sz="1800" b="0" dirty="0">
                <a:latin typeface="Calibri" panose="020F0502020204030204" pitchFamily="34" charset="0"/>
              </a:rPr>
              <a:t>ОРГАНИЗАЦИИ ОБУЧЕНИЯ ПЕРСОНАЛА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E0843BAC-121A-47E1-9709-B4034E9E7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36" y="2519363"/>
            <a:ext cx="8395308" cy="333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7938" indent="-7938"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938" algn="l"/>
                <a:tab pos="455613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Использовать интерактивные  формы обучения, активно вовлекать  весь персонал в процесс тренинга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Приглашать людей с инвалидностью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Основной упор на отработку  практических навыков  взаимодействия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В случае большого количества  обучаемых проводить обучение  тренеров для последующего  обучения персонала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Char char=""/>
            </a:pPr>
            <a:r>
              <a:rPr lang="ru-RU" altLang="ru-RU" sz="2400" b="1" dirty="0">
                <a:solidFill>
                  <a:srgbClr val="001F5F"/>
                </a:solidFill>
              </a:rPr>
              <a:t>Использовать реальные ситуации</a:t>
            </a:r>
          </a:p>
          <a:p>
            <a:pPr>
              <a:lnSpc>
                <a:spcPts val="2563"/>
              </a:lnSpc>
              <a:buClr>
                <a:srgbClr val="001F5F"/>
              </a:buClr>
              <a:buSzPct val="45000"/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для отработки практических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3927785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442938" cy="882119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13500" b="1" dirty="0" smtClean="0"/>
          </a:p>
          <a:p>
            <a:pPr algn="ctr"/>
            <a:endParaRPr lang="ru-RU" sz="13500" b="1" dirty="0"/>
          </a:p>
          <a:p>
            <a:pPr algn="ctr"/>
            <a:endParaRPr lang="ru-RU" sz="13500" b="1" dirty="0" smtClean="0"/>
          </a:p>
          <a:p>
            <a:pPr algn="ctr"/>
            <a:r>
              <a:rPr lang="ru-RU" sz="13500" b="1" dirty="0" smtClean="0"/>
              <a:t>СПАСИБО </a:t>
            </a:r>
            <a:r>
              <a:rPr lang="ru-RU" sz="13500" b="1" dirty="0"/>
              <a:t>ЗА ВНИМАНИЕ! </a:t>
            </a:r>
            <a:endParaRPr lang="en-US" sz="13500" b="1" dirty="0" smtClean="0"/>
          </a:p>
          <a:p>
            <a:pPr algn="ctr"/>
            <a:endParaRPr lang="ru-RU" sz="13500" b="1" dirty="0" smtClean="0"/>
          </a:p>
          <a:p>
            <a:pPr algn="ctr"/>
            <a:r>
              <a:rPr lang="ru-RU" sz="13500" b="1" dirty="0" smtClean="0"/>
              <a:t>ВОПРОСЫ </a:t>
            </a:r>
            <a:r>
              <a:rPr lang="ru-RU" sz="13500" b="1" dirty="0"/>
              <a:t>И </a:t>
            </a:r>
            <a:r>
              <a:rPr lang="ru-RU" sz="13500" b="1" dirty="0" smtClean="0"/>
              <a:t>ОТВЕТЫ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2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404664"/>
            <a:ext cx="7821953" cy="1144588"/>
          </a:xfrm>
        </p:spPr>
        <p:txBody>
          <a:bodyPr anchor="t"/>
          <a:lstStyle/>
          <a:p>
            <a:pPr marL="376238" algn="ctr" eaLnBrk="1">
              <a:lnSpc>
                <a:spcPct val="100000"/>
              </a:lnSpc>
              <a:buClrTx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</a:pPr>
            <a:r>
              <a:rPr lang="ru-RU" sz="2800" dirty="0">
                <a:solidFill>
                  <a:schemeClr val="tx1"/>
                </a:solidFill>
              </a:rPr>
              <a:t>Региональные </a:t>
            </a:r>
            <a:r>
              <a:rPr lang="ru-RU" sz="2800" dirty="0" smtClean="0">
                <a:solidFill>
                  <a:schemeClr val="tx1"/>
                </a:solidFill>
              </a:rPr>
              <a:t>нормы о </a:t>
            </a:r>
            <a:r>
              <a:rPr lang="ru-RU" sz="2800" dirty="0">
                <a:solidFill>
                  <a:schemeClr val="tx1"/>
                </a:solidFill>
              </a:rPr>
              <a:t>защите прав инвалидов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717421" y="1700808"/>
            <a:ext cx="7887027" cy="44319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Областной закон Ростовской области от 05.07.2013 N 1115-ЗС (ред. от 23.11.2015) "Об обеспечении на территории Ростовской области беспрепятственного доступа инвалидов и других маломобильных групп населения к объектам социальной, инженерной и транспортной инфраструктур" (принят ЗС РО 27.06.2013)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ЗАКОН КРАСНОДАРСКОГО КРАЯ от 27 апреля 2007 года N 1229-КЗ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+mn-lt"/>
              </a:rPr>
              <a:t>Об обеспечении беспрепятственного доступа маломобильных граждан к объектам социальной, транспортной и инженерной инфраструктур, информации и связи в краснодарском крае</a:t>
            </a:r>
          </a:p>
          <a:p>
            <a:pPr algn="just"/>
            <a:endParaRPr lang="ru-RU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+mn-lt"/>
              </a:rPr>
              <a:t>Закон ставропольского края от 27 февраля 2008 года № 7-кз "об обеспечении беспрепятственного доступа инвалидов и других маломобильных групп населения к информации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, объектам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социальной, транспортной и инженерной инфраструктур"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24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32656"/>
            <a:ext cx="7290286" cy="1144588"/>
          </a:xfrm>
        </p:spPr>
        <p:txBody>
          <a:bodyPr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dirty="0"/>
              <a:t>Основные статьи КОАП, касающиеся нарушений прав инвалидов, и санкции предусмотренные за них.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717421" y="1930916"/>
            <a:ext cx="8137235" cy="49859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Статья 9.13. Уклонение от исполнения требований доступности для инвалидов объектов инженерной, транспортной и социальной инфраструктур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Статья 11.24. Организация транспортного обслуживания населения без создания условий доступности для инвалидов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Статья 12.19. Нарушение правил остановки или стоянки транспортных средств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Статья 19.5.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муниципальный контроль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Статья 14.1. Осуществление предпринимательской деятельности без государственной регистрации или без специального разрешения (лицензии)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70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21539" r="9894" b="4724"/>
          <a:stretch/>
        </p:blipFill>
        <p:spPr bwMode="auto">
          <a:xfrm>
            <a:off x="865762" y="1595335"/>
            <a:ext cx="7373566" cy="475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899592" y="260648"/>
            <a:ext cx="7067338" cy="11445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76238" algn="ctr">
              <a:buClrTx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</a:pPr>
            <a:r>
              <a:rPr lang="ru-RU" sz="2800" dirty="0" smtClean="0">
                <a:solidFill>
                  <a:schemeClr val="tx1"/>
                </a:solidFill>
              </a:rPr>
              <a:t>Санкции за неисполнение Федерального Закона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46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24102" r="7340" b="4875"/>
          <a:stretch/>
        </p:blipFill>
        <p:spPr bwMode="auto">
          <a:xfrm>
            <a:off x="671208" y="1760705"/>
            <a:ext cx="7801583" cy="458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467544" y="332656"/>
            <a:ext cx="7821953" cy="11445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76238" algn="ctr">
              <a:buClrTx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</a:pPr>
            <a:r>
              <a:rPr lang="ru-RU" sz="2800" dirty="0" smtClean="0">
                <a:solidFill>
                  <a:schemeClr val="tx1"/>
                </a:solidFill>
              </a:rPr>
              <a:t>Кодекс Российской Федерации об административных правонарушениях (КоАП)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1238" r="7979" b="4724"/>
          <a:stretch/>
        </p:blipFill>
        <p:spPr bwMode="auto">
          <a:xfrm>
            <a:off x="797668" y="1700808"/>
            <a:ext cx="7616758" cy="477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467544" y="260648"/>
            <a:ext cx="7821953" cy="11445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76238" algn="ctr">
              <a:buClrTx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</a:pPr>
            <a:r>
              <a:rPr lang="ru-RU" sz="2800" dirty="0" smtClean="0">
                <a:solidFill>
                  <a:schemeClr val="tx1"/>
                </a:solidFill>
              </a:rPr>
              <a:t>Кодекс Российской Федерации об административных правонарушениях (КоАП)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2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429000"/>
            <a:ext cx="6480720" cy="2016224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/>
              <a:t>Методика проведения обследования объектов социальной инфраструктуры в рамках сертификационной проверки.</a:t>
            </a:r>
          </a:p>
          <a:p>
            <a:pPr>
              <a:lnSpc>
                <a:spcPct val="17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800" b="1" dirty="0" smtClean="0"/>
              <a:t>  Паспортизация объектов и услуг на соответствие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/>
              <a:t>требованиям доступности для людей с инвалидностью.</a:t>
            </a:r>
            <a:endParaRPr 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548680"/>
            <a:ext cx="7175351" cy="2592288"/>
          </a:xfrm>
          <a:effectLst/>
        </p:spPr>
        <p:txBody>
          <a:bodyPr/>
          <a:lstStyle/>
          <a:p>
            <a:pPr marL="18288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ДОСТУПНАЯ 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СРЕДА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29" y="332656"/>
            <a:ext cx="1753960" cy="5688632"/>
          </a:xfrm>
          <a:prstGeom prst="rect">
            <a:avLst/>
          </a:prstGeom>
          <a:effectLst/>
        </p:spPr>
        <p:txBody>
          <a:bodyPr vert="vert270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lnSpc>
                <a:spcPct val="150000"/>
              </a:lnSpc>
              <a:buFont typeface="Georgia" pitchFamily="18" charset="0"/>
              <a:buNone/>
            </a:pPr>
            <a:r>
              <a:rPr lang="ru-RU" sz="7200" i="1" dirty="0" smtClean="0">
                <a:solidFill>
                  <a:srgbClr val="002060"/>
                </a:solidFill>
              </a:rPr>
              <a:t>2011 - 2025</a:t>
            </a:r>
            <a:endParaRPr lang="ru-RU" sz="7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22711" r="5958" b="7051"/>
          <a:stretch/>
        </p:blipFill>
        <p:spPr bwMode="auto">
          <a:xfrm>
            <a:off x="553438" y="1844824"/>
            <a:ext cx="7577455" cy="4542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-108520" y="332656"/>
            <a:ext cx="825911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Федеральный закон «Технический регламент о  безопасности зданий и сооружений</a:t>
            </a:r>
            <a:r>
              <a:rPr kumimoji="0" lang="ru-RU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инвалидов» </a:t>
            </a:r>
          </a:p>
          <a:p>
            <a:pPr marL="376238" lvl="0" eaLnBrk="1">
              <a:lnSpc>
                <a:spcPct val="100000"/>
              </a:lnSpc>
              <a:buClrTx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lang="ru-RU" sz="2200" kern="0" dirty="0" smtClean="0">
                <a:solidFill>
                  <a:srgbClr val="000000"/>
                </a:solidFill>
                <a:latin typeface="Arial"/>
                <a:cs typeface="Lucida Sans Unicode"/>
              </a:rPr>
              <a:t>№ 384-ФЗ от 30 декабря 2009 г. с изменениями на 2 июля 2013 года</a:t>
            </a: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27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24744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Содержание</a:t>
            </a:r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dirty="0" smtClean="0"/>
              <a:t>1.Методика обследования существующих объектов социальной</a:t>
            </a:r>
          </a:p>
          <a:p>
            <a:pPr algn="just"/>
            <a:r>
              <a:rPr lang="ru-RU" dirty="0" smtClean="0"/>
              <a:t>инфраструктуры в рамках проведения сертификационной проверки:</a:t>
            </a:r>
          </a:p>
          <a:p>
            <a:pPr algn="just"/>
            <a:r>
              <a:rPr lang="ru-RU" dirty="0" smtClean="0"/>
              <a:t>- принципы, направления и основные этапы проведения сертификационной проверки объектов социальной инфраструктуры.</a:t>
            </a:r>
          </a:p>
          <a:p>
            <a:pPr algn="just"/>
            <a:r>
              <a:rPr lang="ru-RU" dirty="0" smtClean="0"/>
              <a:t>- методы проведения обследования, инструментарий.</a:t>
            </a:r>
          </a:p>
          <a:p>
            <a:pPr algn="just"/>
            <a:r>
              <a:rPr lang="ru-RU" dirty="0" smtClean="0"/>
              <a:t>2. Особенности проведения паспортизации объектов и услуг на</a:t>
            </a:r>
          </a:p>
          <a:p>
            <a:pPr algn="just"/>
            <a:r>
              <a:rPr lang="ru-RU" dirty="0" smtClean="0"/>
              <a:t>соответствие требованиям доступности для людей с инвалидностью и других маломобильных групп населения.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4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217067"/>
            <a:ext cx="4592638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2628" y="405137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</a:t>
            </a:r>
            <a:r>
              <a:rPr lang="ru-RU" b="1" dirty="0"/>
              <a:t>Процесс, в ходе которого могут быть выявлены и зафиксированы существующие и потенциальные барьеры среды жизнедеятельности </a:t>
            </a:r>
            <a:r>
              <a:rPr lang="ru-RU" dirty="0"/>
              <a:t>для</a:t>
            </a:r>
          </a:p>
          <a:p>
            <a:r>
              <a:rPr lang="ru-RU" dirty="0"/>
              <a:t>людей с инвалидностью и разработаны предложения по ее адаптации.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2972" y="1628800"/>
            <a:ext cx="3662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  <a:r>
              <a:rPr lang="ru-RU" b="1" dirty="0"/>
              <a:t>Оценка элементов среды жизнедеятельности </a:t>
            </a:r>
            <a:r>
              <a:rPr lang="ru-RU" dirty="0"/>
              <a:t>с точки зрения возможности использования людьми с инвалидностью независимо от того кем они являются (сотрудниками или посетителями).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2656"/>
            <a:ext cx="626469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  <a:spcAft>
                <a:spcPts val="0"/>
              </a:spcAft>
            </a:pPr>
            <a:r>
              <a:rPr lang="ru-RU" b="1" dirty="0">
                <a:latin typeface="Arial"/>
                <a:ea typeface="Times New Roman"/>
                <a:cs typeface="Arial"/>
              </a:rPr>
              <a:t>Обследование объекта социальной инфраструктуры на соответствие требованиям доступности для людей с инвалидностью</a:t>
            </a:r>
            <a:endParaRPr lang="ru-RU" sz="1400" dirty="0">
              <a:effectLst/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51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159625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48680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Целевые группы пользователей доступной среды жизнедеятельности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4868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Целевые группы пользователей доступной </a:t>
            </a:r>
            <a:r>
              <a:rPr lang="ru-RU" dirty="0" smtClean="0"/>
              <a:t>среды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1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1786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43000" y="2320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76672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Оценка всех типов барьеров</a:t>
            </a:r>
            <a:endParaRPr lang="ru-RU" sz="9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82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xmlns="" id="{40AAE88C-26F5-4E7B-8ABB-B97DD83854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26620"/>
            <a:ext cx="8058324" cy="795850"/>
          </a:xfrm>
          <a:ln/>
        </p:spPr>
        <p:txBody>
          <a:bodyPr tIns="213480" anchor="t"/>
          <a:lstStyle/>
          <a:p>
            <a:pPr marL="395288" algn="ctr">
              <a:lnSpc>
                <a:spcPct val="100000"/>
              </a:lnSpc>
              <a:buClrTx/>
              <a:buFontTx/>
              <a:buNone/>
              <a:tabLst>
                <a:tab pos="395288" algn="l"/>
                <a:tab pos="842963" algn="l"/>
                <a:tab pos="1292225" algn="l"/>
                <a:tab pos="1741488" algn="l"/>
                <a:tab pos="2190750" algn="l"/>
                <a:tab pos="2640013" algn="l"/>
                <a:tab pos="3089275" algn="l"/>
                <a:tab pos="3538538" algn="l"/>
                <a:tab pos="3987800" algn="l"/>
                <a:tab pos="4437063" algn="l"/>
                <a:tab pos="4886325" algn="l"/>
                <a:tab pos="5335588" algn="l"/>
                <a:tab pos="5784850" algn="l"/>
                <a:tab pos="6234113" algn="l"/>
                <a:tab pos="6683375" algn="l"/>
                <a:tab pos="7132638" algn="l"/>
                <a:tab pos="7581900" algn="l"/>
                <a:tab pos="8031163" algn="l"/>
                <a:tab pos="8480425" algn="l"/>
                <a:tab pos="8929688" algn="l"/>
                <a:tab pos="9378950" algn="l"/>
              </a:tabLst>
            </a:pPr>
            <a:r>
              <a:rPr lang="ru-RU" altLang="ru-RU" sz="2800" dirty="0">
                <a:latin typeface="Calibri" panose="020F0502020204030204" pitchFamily="34" charset="0"/>
              </a:rPr>
              <a:t>БАРЬЕРЫ И СПОСОБЫ </a:t>
            </a:r>
            <a:r>
              <a:rPr lang="ru-RU" altLang="ru-RU" sz="2800" dirty="0" smtClean="0">
                <a:latin typeface="Calibri" panose="020F0502020204030204" pitchFamily="34" charset="0"/>
              </a:rPr>
              <a:t>ИХ УСТРАНЕНИЯ</a:t>
            </a:r>
            <a:endParaRPr lang="ru-RU" altLang="ru-RU" sz="2800" dirty="0">
              <a:latin typeface="Calibri" panose="020F0502020204030204" pitchFamily="34" charset="0"/>
            </a:endParaRP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xmlns="" id="{91D05923-2F49-41C5-AFE9-7672B0C5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33" y="1483497"/>
            <a:ext cx="297572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66688"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688" algn="l"/>
                <a:tab pos="614363" algn="l"/>
                <a:tab pos="1063625" algn="l"/>
                <a:tab pos="1512888" algn="l"/>
                <a:tab pos="1962150" algn="l"/>
                <a:tab pos="2411413" algn="l"/>
                <a:tab pos="2860675" algn="l"/>
                <a:tab pos="3309938" algn="l"/>
                <a:tab pos="3759200" algn="l"/>
                <a:tab pos="4208463" algn="l"/>
                <a:tab pos="4657725" algn="l"/>
                <a:tab pos="5106988" algn="l"/>
                <a:tab pos="5556250" algn="l"/>
                <a:tab pos="6005513" algn="l"/>
                <a:tab pos="6454775" algn="l"/>
                <a:tab pos="6904038" algn="l"/>
                <a:tab pos="7353300" algn="l"/>
                <a:tab pos="7802563" algn="l"/>
                <a:tab pos="8251825" algn="l"/>
                <a:tab pos="8701088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dirty="0"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13"/>
              </a:spcBef>
              <a:spcAft>
                <a:spcPts val="1425"/>
              </a:spcAft>
              <a:buClrTx/>
              <a:buFontTx/>
              <a:buNone/>
            </a:pPr>
            <a:endParaRPr lang="ru-RU" altLang="ru-RU" sz="2900" dirty="0"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9525" indent="-7938">
              <a:lnSpc>
                <a:spcPct val="100000"/>
              </a:lnSpc>
              <a:spcBef>
                <a:spcPts val="13"/>
              </a:spcBef>
              <a:spcAft>
                <a:spcPts val="1425"/>
              </a:spcAft>
              <a:buClrTx/>
              <a:buSzPct val="45000"/>
              <a:buFontTx/>
              <a:buNone/>
            </a:pPr>
            <a:r>
              <a:rPr lang="ru-RU" altLang="ru-RU" sz="2400" dirty="0">
                <a:cs typeface="Lucida Sans Unicode" panose="020B0602030504020204" pitchFamily="34" charset="0"/>
              </a:rPr>
              <a:t>Физические</a:t>
            </a:r>
            <a:endParaRPr lang="en-US" altLang="ru-RU" sz="2400" dirty="0">
              <a:cs typeface="Lucida Sans Unicode" panose="020B0602030504020204" pitchFamily="34" charset="0"/>
            </a:endParaRPr>
          </a:p>
          <a:p>
            <a:pPr marL="9525" indent="-7938">
              <a:lnSpc>
                <a:spcPct val="100000"/>
              </a:lnSpc>
              <a:spcBef>
                <a:spcPts val="13"/>
              </a:spcBef>
              <a:spcAft>
                <a:spcPts val="1425"/>
              </a:spcAft>
              <a:buClrTx/>
              <a:buSzPct val="45000"/>
              <a:buFontTx/>
              <a:buNone/>
            </a:pPr>
            <a:endParaRPr lang="ru-RU" altLang="ru-RU" sz="2400" dirty="0" smtClean="0">
              <a:cs typeface="Lucida Sans Unicode" panose="020B0602030504020204" pitchFamily="34" charset="0"/>
            </a:endParaRPr>
          </a:p>
          <a:p>
            <a:pPr marL="9525" indent="-7938">
              <a:lnSpc>
                <a:spcPct val="100000"/>
              </a:lnSpc>
              <a:spcBef>
                <a:spcPts val="13"/>
              </a:spcBef>
              <a:spcAft>
                <a:spcPts val="1425"/>
              </a:spcAft>
              <a:buClrTx/>
              <a:buSzPct val="45000"/>
              <a:buFontTx/>
              <a:buNone/>
            </a:pPr>
            <a:r>
              <a:rPr lang="ru-RU" altLang="ru-RU" sz="2400" dirty="0" smtClean="0">
                <a:cs typeface="Lucida Sans Unicode" panose="020B0602030504020204" pitchFamily="34" charset="0"/>
              </a:rPr>
              <a:t>Информационные</a:t>
            </a:r>
            <a:r>
              <a:rPr lang="en-US" altLang="ru-RU" sz="2400" dirty="0">
                <a:cs typeface="Lucida Sans Unicode" panose="020B0602030504020204" pitchFamily="34" charset="0"/>
              </a:rPr>
              <a:t/>
            </a:r>
            <a:br>
              <a:rPr lang="en-US" altLang="ru-RU" sz="2400" dirty="0">
                <a:cs typeface="Lucida Sans Unicode" panose="020B0602030504020204" pitchFamily="34" charset="0"/>
              </a:rPr>
            </a:br>
            <a:endParaRPr lang="ru-RU" altLang="ru-RU" sz="2400" dirty="0" smtClean="0">
              <a:cs typeface="Lucida Sans Unicode" panose="020B0602030504020204" pitchFamily="34" charset="0"/>
            </a:endParaRPr>
          </a:p>
          <a:p>
            <a:pPr marL="9525" indent="-7938">
              <a:lnSpc>
                <a:spcPct val="100000"/>
              </a:lnSpc>
              <a:spcBef>
                <a:spcPts val="13"/>
              </a:spcBef>
              <a:spcAft>
                <a:spcPts val="1425"/>
              </a:spcAft>
              <a:buClrTx/>
              <a:buSzPct val="45000"/>
              <a:buFontTx/>
              <a:buNone/>
            </a:pPr>
            <a:r>
              <a:rPr lang="ru-RU" altLang="ru-RU" sz="2400" dirty="0" smtClean="0">
                <a:cs typeface="Lucida Sans Unicode" panose="020B0602030504020204" pitchFamily="34" charset="0"/>
              </a:rPr>
              <a:t>Поведенческие</a:t>
            </a:r>
            <a:endParaRPr lang="en-US" altLang="ru-RU" sz="2400" dirty="0">
              <a:cs typeface="Lucida Sans Unicode" panose="020B0602030504020204" pitchFamily="34" charset="0"/>
            </a:endParaRPr>
          </a:p>
          <a:p>
            <a:pPr marL="9525" indent="-7938">
              <a:lnSpc>
                <a:spcPct val="100000"/>
              </a:lnSpc>
              <a:spcBef>
                <a:spcPts val="13"/>
              </a:spcBef>
              <a:spcAft>
                <a:spcPts val="1425"/>
              </a:spcAft>
              <a:buClrTx/>
              <a:buSzPct val="45000"/>
              <a:buFontTx/>
              <a:buNone/>
            </a:pPr>
            <a:r>
              <a:rPr lang="ru-RU" altLang="ru-RU" sz="2400" dirty="0">
                <a:cs typeface="Lucida Sans Unicode" panose="020B0602030504020204" pitchFamily="34" charset="0"/>
              </a:rPr>
              <a:t>Несогласованность  действий персонала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7154989E-0AB7-4678-B223-341A9332E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1178697"/>
            <a:ext cx="2467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000" dirty="0">
                <a:solidFill>
                  <a:srgbClr val="001F5F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001F5F"/>
                </a:solidFill>
                <a:latin typeface="Verdana" panose="020B0604030504040204" pitchFamily="34" charset="0"/>
              </a:rPr>
              <a:t>М Е Т О Д Ы 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4ABFFD16-CE6E-4B20-BFC2-81E6323F9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05" y="1552475"/>
            <a:ext cx="4235747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rgbClr val="001F5F"/>
                </a:solidFill>
                <a:latin typeface="Verdana" panose="020B0604030504040204" pitchFamily="34" charset="0"/>
              </a:rPr>
              <a:t>П Р Е О Д О Л Е Н И Я </a:t>
            </a:r>
          </a:p>
          <a:p>
            <a:pPr>
              <a:lnSpc>
                <a:spcPct val="100000"/>
              </a:lnSpc>
              <a:spcBef>
                <a:spcPts val="25"/>
              </a:spcBef>
              <a:buClrTx/>
              <a:buFontTx/>
              <a:buNone/>
            </a:pPr>
            <a:endParaRPr lang="ru-RU" altLang="ru-RU" sz="2400" dirty="0">
              <a:solidFill>
                <a:srgbClr val="001F5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Архитектурная доступность</a:t>
            </a:r>
          </a:p>
          <a:p>
            <a:pPr>
              <a:lnSpc>
                <a:spcPct val="100000"/>
              </a:lnSpc>
              <a:spcBef>
                <a:spcPts val="13"/>
              </a:spcBef>
              <a:buClrTx/>
              <a:buFontTx/>
              <a:buNone/>
            </a:pPr>
            <a:endParaRPr lang="ru-RU" altLang="ru-RU" sz="2500" dirty="0">
              <a:solidFill>
                <a:srgbClr val="001F5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3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Доступность информации</a:t>
            </a:r>
          </a:p>
          <a:p>
            <a:pPr marL="300038" indent="-212725">
              <a:lnSpc>
                <a:spcPct val="100000"/>
              </a:lnSpc>
              <a:spcBef>
                <a:spcPts val="13"/>
              </a:spcBef>
              <a:buClrTx/>
              <a:buSzPct val="45000"/>
              <a:buFontTx/>
              <a:buNone/>
            </a:pPr>
            <a:endParaRPr lang="ru-RU" altLang="ru-RU" sz="2400" b="1" dirty="0">
              <a:solidFill>
                <a:srgbClr val="001F5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001F5F"/>
                </a:solidFill>
              </a:rPr>
              <a:t>Обучение </a:t>
            </a:r>
            <a:r>
              <a:rPr lang="ru-RU" altLang="ru-RU" sz="2400" b="1" dirty="0">
                <a:solidFill>
                  <a:srgbClr val="001F5F"/>
                </a:solidFill>
              </a:rPr>
              <a:t>персонала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ru-RU" altLang="ru-RU" sz="2500" dirty="0">
              <a:solidFill>
                <a:srgbClr val="001F5F"/>
              </a:solidFill>
              <a:latin typeface="Times New Roman" panose="02020603050405020304" pitchFamily="18" charset="0"/>
            </a:endParaRPr>
          </a:p>
          <a:p>
            <a:pPr marL="82550" indent="-80963">
              <a:lnSpc>
                <a:spcPct val="100000"/>
              </a:lnSpc>
              <a:buClrTx/>
              <a:buSzPct val="45000"/>
              <a:buFontTx/>
              <a:buNone/>
            </a:pPr>
            <a:r>
              <a:rPr lang="ru-RU" altLang="ru-RU" sz="2400" b="1" dirty="0">
                <a:solidFill>
                  <a:srgbClr val="001F5F"/>
                </a:solidFill>
              </a:rPr>
              <a:t>Операционная  деятельность объекта  (процессы, политики и  процедуры)</a:t>
            </a:r>
          </a:p>
        </p:txBody>
      </p:sp>
      <p:sp>
        <p:nvSpPr>
          <p:cNvPr id="10246" name="Freeform 6">
            <a:extLst>
              <a:ext uri="{FF2B5EF4-FFF2-40B4-BE49-F238E27FC236}">
                <a16:creationId xmlns:a16="http://schemas.microsoft.com/office/drawing/2014/main" xmlns="" id="{64DE4ED5-54A5-4079-A87E-DF3C30E1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2276872"/>
            <a:ext cx="1063699" cy="360363"/>
          </a:xfrm>
          <a:custGeom>
            <a:avLst/>
            <a:gdLst>
              <a:gd name="G0" fmla="+- 38413 0 0"/>
              <a:gd name="G1" fmla="+- 32364 0 0"/>
              <a:gd name="T0" fmla="*/ 0 w 1152525"/>
              <a:gd name="T1" fmla="*/ 90043 h 360044"/>
              <a:gd name="T2" fmla="*/ 972185 w 1152525"/>
              <a:gd name="T3" fmla="*/ 90043 h 360044"/>
              <a:gd name="T4" fmla="*/ 972185 w 1152525"/>
              <a:gd name="T5" fmla="*/ 0 h 360044"/>
              <a:gd name="T6" fmla="*/ 1152144 w 1152525"/>
              <a:gd name="T7" fmla="*/ 180086 h 360044"/>
              <a:gd name="T8" fmla="*/ 972185 w 1152525"/>
              <a:gd name="T9" fmla="*/ 360045 h 360044"/>
              <a:gd name="T10" fmla="*/ 972185 w 1152525"/>
              <a:gd name="T11" fmla="*/ 270002 h 360044"/>
              <a:gd name="T12" fmla="*/ 0 w 1152525"/>
              <a:gd name="T13" fmla="*/ 270002 h 360044"/>
              <a:gd name="T14" fmla="*/ 0 w 1152525"/>
              <a:gd name="T15" fmla="*/ 90043 h 360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2525" h="360044">
                <a:moveTo>
                  <a:pt x="0" y="90043"/>
                </a:moveTo>
                <a:lnTo>
                  <a:pt x="972185" y="90043"/>
                </a:lnTo>
                <a:lnTo>
                  <a:pt x="972185" y="0"/>
                </a:lnTo>
                <a:lnTo>
                  <a:pt x="1152144" y="180086"/>
                </a:lnTo>
                <a:lnTo>
                  <a:pt x="972185" y="360045"/>
                </a:lnTo>
                <a:lnTo>
                  <a:pt x="972185" y="270002"/>
                </a:lnTo>
                <a:lnTo>
                  <a:pt x="0" y="270002"/>
                </a:lnTo>
                <a:lnTo>
                  <a:pt x="0" y="90043"/>
                </a:lnTo>
                <a:close/>
              </a:path>
            </a:pathLst>
          </a:custGeom>
          <a:noFill/>
          <a:ln w="25560" cap="flat">
            <a:solidFill>
              <a:srgbClr val="0475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Freeform 8">
            <a:extLst>
              <a:ext uri="{FF2B5EF4-FFF2-40B4-BE49-F238E27FC236}">
                <a16:creationId xmlns:a16="http://schemas.microsoft.com/office/drawing/2014/main" xmlns="" id="{FB559EEA-8E4E-4A70-8956-B55D6651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5" y="3429000"/>
            <a:ext cx="1063699" cy="360363"/>
          </a:xfrm>
          <a:custGeom>
            <a:avLst/>
            <a:gdLst>
              <a:gd name="G0" fmla="+- 38413 0 0"/>
              <a:gd name="G1" fmla="+- 32365 0 0"/>
              <a:gd name="T0" fmla="*/ 0 w 1152525"/>
              <a:gd name="T1" fmla="*/ 90042 h 360045"/>
              <a:gd name="T2" fmla="*/ 972185 w 1152525"/>
              <a:gd name="T3" fmla="*/ 90042 h 360045"/>
              <a:gd name="T4" fmla="*/ 972185 w 1152525"/>
              <a:gd name="T5" fmla="*/ 0 h 360045"/>
              <a:gd name="T6" fmla="*/ 1152144 w 1152525"/>
              <a:gd name="T7" fmla="*/ 180086 h 360045"/>
              <a:gd name="T8" fmla="*/ 972185 w 1152525"/>
              <a:gd name="T9" fmla="*/ 360044 h 360045"/>
              <a:gd name="T10" fmla="*/ 972185 w 1152525"/>
              <a:gd name="T11" fmla="*/ 270001 h 360045"/>
              <a:gd name="T12" fmla="*/ 0 w 1152525"/>
              <a:gd name="T13" fmla="*/ 270001 h 360045"/>
              <a:gd name="T14" fmla="*/ 0 w 1152525"/>
              <a:gd name="T15" fmla="*/ 90042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2525" h="360045">
                <a:moveTo>
                  <a:pt x="0" y="90042"/>
                </a:moveTo>
                <a:lnTo>
                  <a:pt x="972185" y="90042"/>
                </a:lnTo>
                <a:lnTo>
                  <a:pt x="972185" y="0"/>
                </a:lnTo>
                <a:lnTo>
                  <a:pt x="1152144" y="180086"/>
                </a:lnTo>
                <a:lnTo>
                  <a:pt x="972185" y="360044"/>
                </a:lnTo>
                <a:lnTo>
                  <a:pt x="972185" y="270001"/>
                </a:lnTo>
                <a:lnTo>
                  <a:pt x="0" y="270001"/>
                </a:lnTo>
                <a:lnTo>
                  <a:pt x="0" y="90042"/>
                </a:lnTo>
                <a:close/>
              </a:path>
            </a:pathLst>
          </a:custGeom>
          <a:noFill/>
          <a:ln w="25560" cap="flat">
            <a:solidFill>
              <a:srgbClr val="0475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0" name="Freeform 10">
            <a:extLst>
              <a:ext uri="{FF2B5EF4-FFF2-40B4-BE49-F238E27FC236}">
                <a16:creationId xmlns:a16="http://schemas.microsoft.com/office/drawing/2014/main" xmlns="" id="{6028D130-BC46-447F-A139-3943171B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4293096"/>
            <a:ext cx="1063699" cy="360363"/>
          </a:xfrm>
          <a:custGeom>
            <a:avLst/>
            <a:gdLst>
              <a:gd name="G0" fmla="+- 38413 0 0"/>
              <a:gd name="G1" fmla="+- 32365 0 0"/>
              <a:gd name="T0" fmla="*/ 0 w 1152525"/>
              <a:gd name="T1" fmla="*/ 90042 h 360045"/>
              <a:gd name="T2" fmla="*/ 972185 w 1152525"/>
              <a:gd name="T3" fmla="*/ 90042 h 360045"/>
              <a:gd name="T4" fmla="*/ 972185 w 1152525"/>
              <a:gd name="T5" fmla="*/ 0 h 360045"/>
              <a:gd name="T6" fmla="*/ 1152144 w 1152525"/>
              <a:gd name="T7" fmla="*/ 180085 h 360045"/>
              <a:gd name="T8" fmla="*/ 972185 w 1152525"/>
              <a:gd name="T9" fmla="*/ 360044 h 360045"/>
              <a:gd name="T10" fmla="*/ 972185 w 1152525"/>
              <a:gd name="T11" fmla="*/ 270001 h 360045"/>
              <a:gd name="T12" fmla="*/ 0 w 1152525"/>
              <a:gd name="T13" fmla="*/ 270001 h 360045"/>
              <a:gd name="T14" fmla="*/ 0 w 1152525"/>
              <a:gd name="T15" fmla="*/ 90042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2525" h="360045">
                <a:moveTo>
                  <a:pt x="0" y="90042"/>
                </a:moveTo>
                <a:lnTo>
                  <a:pt x="972185" y="90042"/>
                </a:lnTo>
                <a:lnTo>
                  <a:pt x="972185" y="0"/>
                </a:lnTo>
                <a:lnTo>
                  <a:pt x="1152144" y="180085"/>
                </a:lnTo>
                <a:lnTo>
                  <a:pt x="972185" y="360044"/>
                </a:lnTo>
                <a:lnTo>
                  <a:pt x="972185" y="270001"/>
                </a:lnTo>
                <a:lnTo>
                  <a:pt x="0" y="270001"/>
                </a:lnTo>
                <a:lnTo>
                  <a:pt x="0" y="90042"/>
                </a:lnTo>
                <a:close/>
              </a:path>
            </a:pathLst>
          </a:custGeom>
          <a:noFill/>
          <a:ln w="25560" cap="flat">
            <a:solidFill>
              <a:srgbClr val="0475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2" name="Freeform 12">
            <a:extLst>
              <a:ext uri="{FF2B5EF4-FFF2-40B4-BE49-F238E27FC236}">
                <a16:creationId xmlns:a16="http://schemas.microsoft.com/office/drawing/2014/main" xmlns="" id="{7D85D9DA-1DF7-4A6A-B8D8-1CC54FCD5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4915416"/>
            <a:ext cx="1063699" cy="360362"/>
          </a:xfrm>
          <a:custGeom>
            <a:avLst/>
            <a:gdLst>
              <a:gd name="G0" fmla="+- 38413 0 0"/>
              <a:gd name="G1" fmla="+- 32365 0 0"/>
              <a:gd name="T0" fmla="*/ 0 w 1152525"/>
              <a:gd name="T1" fmla="*/ 90043 h 360045"/>
              <a:gd name="T2" fmla="*/ 972185 w 1152525"/>
              <a:gd name="T3" fmla="*/ 90043 h 360045"/>
              <a:gd name="T4" fmla="*/ 972185 w 1152525"/>
              <a:gd name="T5" fmla="*/ 0 h 360045"/>
              <a:gd name="T6" fmla="*/ 1152144 w 1152525"/>
              <a:gd name="T7" fmla="*/ 179959 h 360045"/>
              <a:gd name="T8" fmla="*/ 972185 w 1152525"/>
              <a:gd name="T9" fmla="*/ 360044 h 360045"/>
              <a:gd name="T10" fmla="*/ 972185 w 1152525"/>
              <a:gd name="T11" fmla="*/ 270001 h 360045"/>
              <a:gd name="T12" fmla="*/ 0 w 1152525"/>
              <a:gd name="T13" fmla="*/ 270001 h 360045"/>
              <a:gd name="T14" fmla="*/ 0 w 1152525"/>
              <a:gd name="T15" fmla="*/ 90043 h 360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2525" h="360045">
                <a:moveTo>
                  <a:pt x="0" y="90043"/>
                </a:moveTo>
                <a:lnTo>
                  <a:pt x="972185" y="90043"/>
                </a:lnTo>
                <a:lnTo>
                  <a:pt x="972185" y="0"/>
                </a:lnTo>
                <a:lnTo>
                  <a:pt x="1152144" y="179959"/>
                </a:lnTo>
                <a:lnTo>
                  <a:pt x="972185" y="360044"/>
                </a:lnTo>
                <a:lnTo>
                  <a:pt x="972185" y="270001"/>
                </a:lnTo>
                <a:lnTo>
                  <a:pt x="0" y="270001"/>
                </a:lnTo>
                <a:lnTo>
                  <a:pt x="0" y="90043"/>
                </a:lnTo>
                <a:close/>
              </a:path>
            </a:pathLst>
          </a:custGeom>
          <a:noFill/>
          <a:ln w="25560" cap="flat">
            <a:solidFill>
              <a:srgbClr val="0475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xmlns="" id="{66C678F2-39C9-4ACF-A868-5FB4A463B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02" y="6323013"/>
            <a:ext cx="24468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0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10022" r="772" b="1513"/>
          <a:stretch>
            <a:fillRect/>
          </a:stretch>
        </p:blipFill>
        <p:spPr bwMode="auto">
          <a:xfrm>
            <a:off x="611560" y="908720"/>
            <a:ext cx="799288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6064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Общая схема процесса паспортизации (сертификации) ОСИ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74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39" y="332656"/>
            <a:ext cx="342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Комиссия: состав и функции</a:t>
            </a:r>
            <a:endParaRPr lang="ru-RU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9552" y="980728"/>
            <a:ext cx="7416824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Для проведения обследования объектов социальной инфраструктуры (ОСИ) в целях проведения сертификации в рамках СДС «Мир, доступный для всех» создается комиссия в составе не менее 2 человек.</a:t>
            </a:r>
          </a:p>
          <a:p>
            <a:pPr marL="457200" marR="0" lvl="1" indent="0" algn="l" defTabSz="914400" rtl="0" eaLnBrk="1" fontAlgn="base" latinLnBrk="0" hangingPunct="1">
              <a:spcBef>
                <a:spcPts val="6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Председатель комиссии</a:t>
            </a:r>
          </a:p>
          <a:p>
            <a:pPr marL="457200" marR="0" lvl="1" indent="0" algn="l" defTabSz="914400" rtl="0" eaLnBrk="1" fontAlgn="base" latinLnBrk="0" hangingPunct="1"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Эксперт - представитель органа по сертификации СДС «Мир, доступный для всех», аккредитованный для проведения работ по подтверждению соответствия доступности объектов/услуг заявленного вида.</a:t>
            </a:r>
          </a:p>
          <a:p>
            <a:pPr marL="457200" marR="1951038" lvl="1" indent="0" algn="l" defTabSz="914400" rtl="0" eaLnBrk="1" fontAlgn="base" latinLnBrk="0" hangingPunct="1">
              <a:spcBef>
                <a:spcPts val="47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Функции: определяет задачи для остальных членов Комиссии, обеспечивает все коммуникации с Заявителем, координирует действия членов Комиссии при подготовке отчета по результатам сертификационной проверки.</a:t>
            </a:r>
          </a:p>
          <a:p>
            <a:pPr marL="457200" marR="0" lvl="1" indent="0" algn="l" defTabSz="914400" rtl="0" eaLnBrk="1" fontAlgn="base" latinLnBrk="0" hangingPunct="1">
              <a:spcBef>
                <a:spcPts val="47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Члены комиссии</a:t>
            </a:r>
          </a:p>
          <a:p>
            <a:pPr marL="1371600" marR="0" lvl="3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Членами Комиссии могут быть:</a:t>
            </a:r>
          </a:p>
          <a:p>
            <a:pPr marL="457200" marR="0" lvl="1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эксперты иные специалисты органа по сертификации, в том числе внештатные;</a:t>
            </a:r>
          </a:p>
          <a:p>
            <a:pPr marL="457200" marR="0" lvl="1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представители экспертно-методического центра СДС «Мир, доступный для всех»,</a:t>
            </a:r>
          </a:p>
          <a:p>
            <a:pPr marL="457200" marR="0" lvl="1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just" defTabSz="914400" rtl="0" eaLnBrk="1" fontAlgn="base" latinLnBrk="0" hangingPunct="1">
              <a:spcBef>
                <a:spcPts val="47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Функции: оценка объекта/услуги на соответствие требованиям доступности для инвалидов в соответствии с требованиями стандартов СДС «Мир, доступный для всех».</a:t>
            </a:r>
          </a:p>
          <a:p>
            <a:pPr marL="457200" marR="1951038" lvl="1" indent="0" algn="l" defTabSz="914400" rtl="0" eaLnBrk="1" fontAlgn="base" latinLnBrk="0" hangingPunct="1"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1951038" lvl="1" indent="0" algn="l" defTabSz="914400" rtl="0" eaLnBrk="1" fontAlgn="base" latinLnBrk="0" hangingPunct="1"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 время проведения сертификационной проверки объекта/услуги необходимо участие представителя Заявителя, который в случае необходимости сможет представить Комиссии дополнительную информацию.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4241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Общий порядок действий Комиссии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2911475" cy="270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37071" y="1052736"/>
            <a:ext cx="5283402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2193925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согласование с Заявителем даты, цели и объекта обследования;</a:t>
            </a:r>
          </a:p>
          <a:p>
            <a:pPr marL="0" marR="60325" lvl="0" indent="0" algn="just" defTabSz="914400" rtl="0" eaLnBrk="1" fontAlgn="base" latinLnBrk="0" hangingPunct="1">
              <a:lnSpc>
                <a:spcPct val="130000"/>
              </a:lnSpc>
              <a:spcBef>
                <a:spcPts val="1913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изучение Комиссией полученных документов от Заказчика (план объекта и прилегающей территории, схемы объекта и путей движения (при наличии; сведения по форме 1-2) и др.) ;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1963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подготовка инструментария, составление и размножение необходимого количества бланков контрольных листов (чек-листов);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1963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инструктаж членов Комиссии о целях, порядке и последовательности и маршрутах проведения обследования;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1963"/>
              </a:spcBef>
              <a:spcAft>
                <a:spcPct val="0"/>
              </a:spcAft>
              <a:buClrTx/>
              <a:buSzTx/>
              <a:buFont typeface="Arial" pitchFamily="34" charset="0"/>
              <a:buChar char="-"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непосредственное обследование объекта с фиксацией в контрольных формах результатов измерений, а также фиксацией результатов наблюдения с помощью фото- и видеоаппаратуры;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589" y="476672"/>
            <a:ext cx="7632848" cy="54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Выбор времени проведения обследования </a:t>
            </a:r>
            <a:r>
              <a:rPr lang="ru-RU" b="1" dirty="0" smtClean="0"/>
              <a:t>объекта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 lvl="0">
              <a:lnSpc>
                <a:spcPct val="150000"/>
              </a:lnSpc>
            </a:pPr>
            <a:r>
              <a:rPr lang="ru-RU" dirty="0"/>
              <a:t>Целесообразнее проводить обследование объекта во время его эксплуатации.</a:t>
            </a:r>
          </a:p>
          <a:p>
            <a:pPr lvl="0">
              <a:lnSpc>
                <a:spcPct val="150000"/>
              </a:lnSpc>
            </a:pPr>
            <a:endParaRPr lang="ru-RU" dirty="0" smtClean="0"/>
          </a:p>
          <a:p>
            <a:pPr lvl="0">
              <a:lnSpc>
                <a:spcPct val="150000"/>
              </a:lnSpc>
            </a:pPr>
            <a:r>
              <a:rPr lang="ru-RU" dirty="0" smtClean="0"/>
              <a:t>Обследование </a:t>
            </a:r>
            <a:r>
              <a:rPr lang="ru-RU" dirty="0"/>
              <a:t>пустого или закрытого для посещения объекта облегчает задачу проведения осмотра, но не может обеспечить полного представления о том, каким образом оно эксплуатируется.</a:t>
            </a:r>
          </a:p>
          <a:p>
            <a:pPr lvl="0">
              <a:lnSpc>
                <a:spcPct val="150000"/>
              </a:lnSpc>
            </a:pPr>
            <a:endParaRPr lang="ru-RU" dirty="0" smtClean="0"/>
          </a:p>
          <a:p>
            <a:pPr lvl="0">
              <a:lnSpc>
                <a:spcPct val="150000"/>
              </a:lnSpc>
            </a:pPr>
            <a:r>
              <a:rPr lang="ru-RU" dirty="0" smtClean="0"/>
              <a:t>Если </a:t>
            </a:r>
            <a:r>
              <a:rPr lang="ru-RU" dirty="0"/>
              <a:t>по практическим или эксплуатационным причинам основной осмотр необходимо проводить, когда сооружение закрыто, то последующее посещение предпочтительнее проводить во время функционирования объекта.</a:t>
            </a:r>
          </a:p>
        </p:txBody>
      </p:sp>
    </p:spTree>
    <p:extLst>
      <p:ext uri="{BB962C8B-B14F-4D97-AF65-F5344CB8AC3E}">
        <p14:creationId xmlns:p14="http://schemas.microsoft.com/office/powerpoint/2010/main" val="21732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2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Факторы, влияющие на формирование маршрута движения эксперта</a:t>
            </a:r>
          </a:p>
          <a:p>
            <a:pPr lvl="0"/>
            <a:endParaRPr lang="ru-RU" b="1" dirty="0" smtClean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Клиентские </a:t>
            </a:r>
            <a:r>
              <a:rPr lang="ru-RU" b="1" dirty="0"/>
              <a:t>группы</a:t>
            </a:r>
            <a:endParaRPr lang="ru-RU" dirty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Структурно-функциональные </a:t>
            </a:r>
            <a:r>
              <a:rPr lang="ru-RU" b="1" dirty="0"/>
              <a:t>зоны объекта</a:t>
            </a:r>
            <a:endParaRPr lang="ru-RU" dirty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Технология </a:t>
            </a:r>
            <a:r>
              <a:rPr lang="ru-RU" b="1" dirty="0"/>
              <a:t>предоставления услуг</a:t>
            </a:r>
            <a:endParaRPr lang="ru-RU" dirty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Ограничения </a:t>
            </a:r>
            <a:r>
              <a:rPr lang="ru-RU" b="1" dirty="0"/>
              <a:t>в движении различных клиентских групп согласно требованиям к зонированию объекта (при наличии)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Маршрут </a:t>
            </a:r>
            <a:r>
              <a:rPr lang="ru-RU" dirty="0">
                <a:solidFill>
                  <a:srgbClr val="C00000"/>
                </a:solidFill>
              </a:rPr>
              <a:t>движения эксперта = маршрут движения потребителя услуги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1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22710" r="7766" b="11563"/>
          <a:stretch/>
        </p:blipFill>
        <p:spPr bwMode="auto">
          <a:xfrm>
            <a:off x="340237" y="1478720"/>
            <a:ext cx="7920880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000" y="334132"/>
            <a:ext cx="825911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Федеральный закон «Технический регламент о  безопасности зданий и сооружений</a:t>
            </a:r>
            <a:r>
              <a:rPr kumimoji="0" lang="ru-RU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инвалидов» </a:t>
            </a:r>
          </a:p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lang="ru-RU" sz="2200" kern="0" dirty="0" smtClean="0">
                <a:solidFill>
                  <a:srgbClr val="000000"/>
                </a:solidFill>
                <a:latin typeface="Arial"/>
                <a:cs typeface="Lucida Sans Unicode"/>
              </a:rPr>
              <a:t>№ 384-ФЗ от 30 декабря 2009 г.</a:t>
            </a: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4913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683765" cy="70849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000" dirty="0"/>
              <a:t>Формирование маршрута движения экспертом зависит от потребностей МГН и состоит из ответов на вопросы: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99592" y="1700808"/>
            <a:ext cx="6686550" cy="3777622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 smtClean="0"/>
          </a:p>
          <a:p>
            <a:pPr lvl="0"/>
            <a:endParaRPr lang="ru-RU" dirty="0"/>
          </a:p>
          <a:p>
            <a:pPr lvl="0"/>
            <a:r>
              <a:rPr lang="ru-RU" sz="2000" dirty="0" smtClean="0"/>
              <a:t>Как </a:t>
            </a:r>
            <a:r>
              <a:rPr lang="ru-RU" sz="2000" dirty="0"/>
              <a:t>найти объект?</a:t>
            </a:r>
          </a:p>
          <a:p>
            <a:pPr lvl="0"/>
            <a:r>
              <a:rPr lang="ru-RU" sz="2000" dirty="0"/>
              <a:t>Как добраться до него?</a:t>
            </a:r>
          </a:p>
          <a:p>
            <a:pPr lvl="0"/>
            <a:r>
              <a:rPr lang="ru-RU" sz="2000" dirty="0"/>
              <a:t>Как воспользоваться предоставляемыми услугами?</a:t>
            </a:r>
          </a:p>
          <a:p>
            <a:r>
              <a:rPr lang="ru-RU" sz="2000" dirty="0"/>
              <a:t>Как покинуть объект в случае возникновения чрезвычайной ситуации?</a:t>
            </a:r>
          </a:p>
        </p:txBody>
      </p:sp>
    </p:spTree>
    <p:extLst>
      <p:ext uri="{BB962C8B-B14F-4D97-AF65-F5344CB8AC3E}">
        <p14:creationId xmlns:p14="http://schemas.microsoft.com/office/powerpoint/2010/main" val="25413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55576" y="4772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Формирование маршрута </a:t>
            </a:r>
            <a:r>
              <a:rPr lang="ru-RU" dirty="0" smtClean="0"/>
              <a:t>обследования</a:t>
            </a:r>
            <a:endParaRPr lang="ru-RU" dirty="0"/>
          </a:p>
        </p:txBody>
      </p:sp>
      <p:pic>
        <p:nvPicPr>
          <p:cNvPr id="5127" name="Picture 7" descr="imag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2693988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imag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53095"/>
            <a:ext cx="14589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imag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53095"/>
            <a:ext cx="15859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4149080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Вариант </a:t>
            </a:r>
            <a:r>
              <a:rPr lang="ru-RU" dirty="0"/>
              <a:t>1	</a:t>
            </a:r>
            <a:r>
              <a:rPr lang="ru-RU" dirty="0" smtClean="0"/>
              <a:t>           Вариант </a:t>
            </a:r>
            <a:r>
              <a:rPr lang="ru-RU" dirty="0"/>
              <a:t>2	</a:t>
            </a:r>
            <a:r>
              <a:rPr lang="ru-RU" dirty="0" smtClean="0"/>
              <a:t>                  Вариант </a:t>
            </a:r>
            <a:r>
              <a:rPr lang="ru-RU" dirty="0"/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54856" y="4725144"/>
            <a:ext cx="6929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Варианты </a:t>
            </a:r>
            <a:r>
              <a:rPr lang="ru-RU" dirty="0"/>
              <a:t>соотношения понятий объект социальной инфраструктуры - здание (объект недвижимости) - учреждение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>
            <a:fillRect/>
          </a:stretch>
        </p:blipFill>
        <p:spPr bwMode="auto">
          <a:xfrm>
            <a:off x="2627784" y="466961"/>
            <a:ext cx="5953125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66961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Типовая схема движения потребителя услуги ОСИ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2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796136" cy="629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4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6864" cy="76686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800" dirty="0"/>
              <a:t>Организация доступности ОСИ для инвалидов - форма </a:t>
            </a:r>
            <a:r>
              <a:rPr lang="ru-RU" sz="1800" dirty="0" smtClean="0"/>
              <a:t>обслуживания.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Варианты организации доступности оцениваются следующим образом</a:t>
            </a:r>
          </a:p>
        </p:txBody>
      </p:sp>
      <p:pic>
        <p:nvPicPr>
          <p:cNvPr id="11266" name="Picture 2" descr="image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/>
          <a:stretch>
            <a:fillRect/>
          </a:stretch>
        </p:blipFill>
        <p:spPr bwMode="auto">
          <a:xfrm>
            <a:off x="179512" y="1557158"/>
            <a:ext cx="8716913" cy="454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6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252136"/>
            <a:ext cx="6683765" cy="98087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400" dirty="0"/>
              <a:t>Оценка состояния доступности элементов и зон при проведении паспортизации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233008"/>
            <a:ext cx="711581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2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0870" y="239916"/>
            <a:ext cx="6683765" cy="98087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400" dirty="0"/>
              <a:t>Оценка состояния доступности элементов и зон при проведении паспортизации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20788"/>
            <a:ext cx="7814268" cy="530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2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175494"/>
            <a:ext cx="6683765" cy="98087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400" dirty="0"/>
              <a:t>Оценка состояния доступности элементов и зон при проведении паспортизации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44816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6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332656"/>
            <a:ext cx="6683765" cy="98087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400" dirty="0"/>
              <a:t>Оценка состояния доступности элементов и зон при проведении паспортизации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38944" cy="492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8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7584" y="260648"/>
            <a:ext cx="6683765" cy="98087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400" dirty="0"/>
              <a:t>Оценка состояния доступности элементов и зон при проведении паспортизации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1030287"/>
            <a:ext cx="10177192" cy="527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4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5576" y="1105422"/>
            <a:ext cx="7858893" cy="5570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endParaRPr lang="ru-RU" sz="2800" u="sng" dirty="0" smtClean="0">
              <a:solidFill>
                <a:schemeClr val="tx1"/>
              </a:solidFill>
            </a:endParaRPr>
          </a:p>
          <a:p>
            <a:pPr algn="ctr"/>
            <a:r>
              <a:rPr lang="ru-RU" sz="2600" u="sng" dirty="0" smtClean="0">
                <a:solidFill>
                  <a:schemeClr val="tx1"/>
                </a:solidFill>
              </a:rPr>
              <a:t>Для </a:t>
            </a:r>
            <a:r>
              <a:rPr lang="ru-RU" sz="2600" u="sng" dirty="0">
                <a:solidFill>
                  <a:schemeClr val="tx1"/>
                </a:solidFill>
              </a:rPr>
              <a:t>реализации </a:t>
            </a:r>
            <a:r>
              <a:rPr lang="ru-RU" sz="2600" u="sng" dirty="0" smtClean="0"/>
              <a:t>Федерального закона </a:t>
            </a:r>
            <a:r>
              <a:rPr lang="ru-RU" sz="2600" u="sng" dirty="0"/>
              <a:t>"О внесении изменений в отдельные законодательные акты Российской Федерации по вопросам социальной защиты инвалидов в связи с ратификацией Конвенции о правах инвалидов" от 01.12.2014 N </a:t>
            </a:r>
            <a:r>
              <a:rPr lang="ru-RU" sz="2600" u="sng" dirty="0" smtClean="0"/>
              <a:t>419-ФЗ федеральными </a:t>
            </a:r>
            <a:r>
              <a:rPr lang="ru-RU" sz="2600" u="sng" dirty="0">
                <a:solidFill>
                  <a:schemeClr val="tx1"/>
                </a:solidFill>
              </a:rPr>
              <a:t>органами исполнительной власти приняты приказы об утверждении порядка обеспечения условий доступности для инвалидов объектов и услуг, а также оказания им при этом необходимой помощи в различных сферах.</a:t>
            </a:r>
            <a:endParaRPr lang="ru-RU" sz="2600" dirty="0">
              <a:solidFill>
                <a:schemeClr val="tx1"/>
              </a:solidFill>
            </a:endParaRPr>
          </a:p>
          <a:p>
            <a:r>
              <a:rPr lang="ru-RU" sz="2600" dirty="0"/>
              <a:t> </a:t>
            </a: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0" y="332656"/>
            <a:ext cx="8475141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Основные действующие нормы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 защите прав инвалидов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3251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260648"/>
            <a:ext cx="6683765" cy="98087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400" dirty="0"/>
              <a:t>Оценка состояния доступности элементов и зон при проведении паспортизации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8399"/>
            <a:ext cx="7240359" cy="527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2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83765" cy="98087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dirty="0"/>
              <a:t>Направления обследования ОСИ.</a:t>
            </a:r>
            <a:br>
              <a:rPr lang="ru-RU" sz="2400" dirty="0"/>
            </a:br>
            <a:r>
              <a:rPr lang="ru-RU" sz="2400" dirty="0"/>
              <a:t>Структурно-функциональные </a:t>
            </a:r>
            <a:r>
              <a:rPr lang="ru-RU" sz="2400" dirty="0" smtClean="0"/>
              <a:t>зоны: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259632" y="1412776"/>
            <a:ext cx="6768044" cy="443257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Пути движения к объекту</a:t>
            </a:r>
          </a:p>
          <a:p>
            <a:pPr lvl="0"/>
            <a:r>
              <a:rPr lang="ru-RU" dirty="0"/>
              <a:t>Парковки для автотранспорта инвалидов, зоны посадки/высадки из транспорта</a:t>
            </a:r>
          </a:p>
          <a:p>
            <a:pPr lvl="0"/>
            <a:r>
              <a:rPr lang="ru-RU" dirty="0"/>
              <a:t>Территория, прилегающая к зданию (участок)</a:t>
            </a:r>
          </a:p>
          <a:p>
            <a:pPr lvl="0"/>
            <a:r>
              <a:rPr lang="ru-RU" dirty="0"/>
              <a:t>Вход (входы) в здание</a:t>
            </a:r>
          </a:p>
          <a:p>
            <a:pPr lvl="0"/>
            <a:r>
              <a:rPr lang="ru-RU" dirty="0"/>
              <a:t>Путь (пути) движения внутри здания (в т.ч. пути эвакуации)</a:t>
            </a:r>
          </a:p>
          <a:p>
            <a:pPr lvl="0"/>
            <a:r>
              <a:rPr lang="ru-RU" dirty="0"/>
              <a:t>Зона целевого назначения здания (целевого посещения </a:t>
            </a:r>
            <a:r>
              <a:rPr lang="ru-RU" dirty="0" smtClean="0"/>
              <a:t>ОСИ)</a:t>
            </a:r>
          </a:p>
          <a:p>
            <a:pPr marL="0" indent="0">
              <a:buNone/>
            </a:pPr>
            <a:r>
              <a:rPr lang="ru-RU" dirty="0" smtClean="0"/>
              <a:t>        Вариант I- зона обслуживания</a:t>
            </a:r>
          </a:p>
          <a:p>
            <a:pPr marL="0" indent="0">
              <a:buNone/>
            </a:pPr>
            <a:r>
              <a:rPr lang="ru-RU" dirty="0" smtClean="0"/>
              <a:t>        Вариант II – места приложения труда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Вариант </a:t>
            </a:r>
            <a:r>
              <a:rPr lang="ru-RU" dirty="0"/>
              <a:t>III – жилые </a:t>
            </a:r>
            <a:r>
              <a:rPr lang="ru-RU" dirty="0" smtClean="0"/>
              <a:t>помещения</a:t>
            </a:r>
            <a:endParaRPr lang="ru-RU" dirty="0"/>
          </a:p>
          <a:p>
            <a:pPr lvl="0"/>
            <a:r>
              <a:rPr lang="ru-RU" dirty="0" smtClean="0"/>
              <a:t>Санитарно-бытовые помещения</a:t>
            </a:r>
          </a:p>
          <a:p>
            <a:pPr lvl="0"/>
            <a:r>
              <a:rPr lang="ru-RU" dirty="0" smtClean="0"/>
              <a:t>Система </a:t>
            </a:r>
            <a:r>
              <a:rPr lang="ru-RU" dirty="0"/>
              <a:t>информационных знаков и указателей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0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3947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19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28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6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9248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4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3388"/>
            <a:ext cx="8482013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3" y="260648"/>
            <a:ext cx="7056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/>
              <a:t>4. Зона </a:t>
            </a:r>
            <a:r>
              <a:rPr lang="ru-RU" sz="2000" b="1" dirty="0"/>
              <a:t>целевого назначения здания (целевого посещения ОСИ)</a:t>
            </a:r>
          </a:p>
        </p:txBody>
      </p:sp>
    </p:spTree>
    <p:extLst>
      <p:ext uri="{BB962C8B-B14F-4D97-AF65-F5344CB8AC3E}">
        <p14:creationId xmlns:p14="http://schemas.microsoft.com/office/powerpoint/2010/main" val="41192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4. Зона </a:t>
            </a:r>
            <a:r>
              <a:rPr lang="ru-RU" b="1" dirty="0"/>
              <a:t>целевого назначения здания (целевого посещения ОСИ</a:t>
            </a:r>
            <a:r>
              <a:rPr lang="ru-RU" dirty="0"/>
              <a:t>)</a:t>
            </a:r>
          </a:p>
        </p:txBody>
      </p:sp>
      <p:pic>
        <p:nvPicPr>
          <p:cNvPr id="16386" name="Picture 2" descr="image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50868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91063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4. Зона целевого назначения здания </a:t>
            </a:r>
            <a:endParaRPr lang="en-US" b="1" dirty="0" smtClean="0"/>
          </a:p>
          <a:p>
            <a:r>
              <a:rPr lang="ru-RU" b="1" dirty="0" smtClean="0"/>
              <a:t>Вариант</a:t>
            </a:r>
            <a:r>
              <a:rPr lang="en-US" b="1" dirty="0" smtClean="0"/>
              <a:t> III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5</a:t>
            </a:r>
            <a:r>
              <a:rPr lang="ru-RU" sz="2000" b="1" dirty="0"/>
              <a:t>. Санитарно-гигиенические помещения.</a:t>
            </a:r>
          </a:p>
        </p:txBody>
      </p:sp>
      <p:pic>
        <p:nvPicPr>
          <p:cNvPr id="18434" name="Picture 2" descr="image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2" y="1412776"/>
            <a:ext cx="8871595" cy="413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6. Система информации на объекте (во всех зонах).</a:t>
            </a:r>
          </a:p>
        </p:txBody>
      </p:sp>
      <p:pic>
        <p:nvPicPr>
          <p:cNvPr id="19458" name="Picture 2" descr="image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1607"/>
            <a:ext cx="8429525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0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21809" r="8298" b="9306"/>
          <a:stretch/>
        </p:blipFill>
        <p:spPr bwMode="auto">
          <a:xfrm>
            <a:off x="611560" y="1196752"/>
            <a:ext cx="8136904" cy="4959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70433" y="260350"/>
            <a:ext cx="7009880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Lucida Sans Unicode"/>
              </a:rPr>
              <a:t>Всемирная программа действий в  отношении 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Lucida Sans Unicode"/>
              </a:rPr>
              <a:t>инвалидов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1251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149" y="332656"/>
            <a:ext cx="6683765" cy="525294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dirty="0"/>
              <a:t>Методы сбора данных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1673406"/>
            <a:ext cx="6792338" cy="5204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    1</a:t>
            </a:r>
            <a:r>
              <a:rPr lang="ru-RU" b="1" dirty="0"/>
              <a:t>. </a:t>
            </a:r>
            <a:r>
              <a:rPr lang="ru-RU" b="1" dirty="0" smtClean="0"/>
              <a:t>Измерение</a:t>
            </a:r>
            <a:endParaRPr lang="ru-RU" b="1" dirty="0"/>
          </a:p>
          <a:p>
            <a:r>
              <a:rPr lang="ru-RU" dirty="0" smtClean="0"/>
              <a:t> </a:t>
            </a:r>
            <a:r>
              <a:rPr lang="ru-RU" dirty="0"/>
              <a:t>Рулетка</a:t>
            </a:r>
          </a:p>
          <a:p>
            <a:r>
              <a:rPr lang="ru-RU" dirty="0" smtClean="0"/>
              <a:t> </a:t>
            </a:r>
            <a:r>
              <a:rPr lang="ru-RU" dirty="0"/>
              <a:t>Угломер</a:t>
            </a:r>
          </a:p>
          <a:p>
            <a:r>
              <a:rPr lang="ru-RU" dirty="0" smtClean="0"/>
              <a:t> </a:t>
            </a:r>
            <a:r>
              <a:rPr lang="ru-RU" dirty="0"/>
              <a:t>Динамометр</a:t>
            </a:r>
          </a:p>
          <a:p>
            <a:r>
              <a:rPr lang="ru-RU" dirty="0" smtClean="0"/>
              <a:t> </a:t>
            </a:r>
            <a:r>
              <a:rPr lang="ru-RU" dirty="0"/>
              <a:t>Люксметр</a:t>
            </a:r>
          </a:p>
          <a:p>
            <a:r>
              <a:rPr lang="ru-RU" dirty="0" smtClean="0"/>
              <a:t> </a:t>
            </a:r>
            <a:r>
              <a:rPr lang="ru-RU" dirty="0"/>
              <a:t>Секундомер</a:t>
            </a:r>
          </a:p>
          <a:p>
            <a:r>
              <a:rPr lang="ru-RU" dirty="0" smtClean="0"/>
              <a:t> </a:t>
            </a:r>
            <a:r>
              <a:rPr lang="ru-RU" dirty="0"/>
              <a:t>Штангенциркуль и др</a:t>
            </a:r>
            <a:r>
              <a:rPr lang="ru-RU" dirty="0" smtClean="0"/>
              <a:t>.</a:t>
            </a:r>
          </a:p>
        </p:txBody>
      </p:sp>
      <p:pic>
        <p:nvPicPr>
          <p:cNvPr id="6" name="Picture 1" descr="C:\Users\User\Desktop\media\image8.jpe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744416" cy="38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8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908720"/>
            <a:ext cx="6048672" cy="4008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2. Наблюдение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Уровень контрастности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Уровень освещённости (блики и отражения)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Акустические характеристики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Ориентирование в пространстве, система средств информации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Менеджмент исполнителя услуги в области обеспечения доступности услуг для людей с инвалидность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4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174384"/>
            <a:ext cx="8424936" cy="48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43000" y="2354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20688"/>
            <a:ext cx="41424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50"/>
              </a:lnSpc>
              <a:spcAft>
                <a:spcPts val="0"/>
              </a:spcAft>
            </a:pPr>
            <a:r>
              <a:rPr lang="ru-RU" dirty="0"/>
              <a:t>Фиксация результатов обследования</a:t>
            </a:r>
            <a:endParaRPr lang="ru-RU" sz="1400" dirty="0">
              <a:solidFill>
                <a:srgbClr val="000000"/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936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683765" cy="650213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/>
              <a:t>Контрольные листы (формы):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31640" y="1124744"/>
            <a:ext cx="6817496" cy="523348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I. Общая доступность объекта</a:t>
            </a:r>
          </a:p>
          <a:p>
            <a:pPr marL="0" indent="0">
              <a:buNone/>
            </a:pPr>
            <a:r>
              <a:rPr lang="ru-RU" dirty="0"/>
              <a:t>1. Пути движения к объекту.</a:t>
            </a:r>
          </a:p>
          <a:p>
            <a:pPr marL="0" indent="0">
              <a:buNone/>
            </a:pPr>
            <a:r>
              <a:rPr lang="ru-RU" dirty="0"/>
              <a:t>2. Парковки для автотранспорта инвалидов, зоны посадки/высадки из транспорта.</a:t>
            </a:r>
          </a:p>
          <a:p>
            <a:pPr marL="0" indent="0">
              <a:buNone/>
            </a:pPr>
            <a:r>
              <a:rPr lang="ru-RU" dirty="0"/>
              <a:t>3. Территория, прилегающая к зданию (участок):</a:t>
            </a:r>
          </a:p>
          <a:p>
            <a:pPr marL="0" indent="0">
              <a:buNone/>
            </a:pPr>
            <a:r>
              <a:rPr lang="ru-RU" dirty="0"/>
              <a:t>- Путь (пути) движения,</a:t>
            </a:r>
          </a:p>
          <a:p>
            <a:pPr marL="0" indent="0">
              <a:buNone/>
            </a:pPr>
            <a:r>
              <a:rPr lang="ru-RU" dirty="0"/>
              <a:t>- Лестница наружная,</a:t>
            </a:r>
          </a:p>
          <a:p>
            <a:pPr marL="0" indent="0">
              <a:buNone/>
            </a:pPr>
            <a:r>
              <a:rPr lang="ru-RU" dirty="0"/>
              <a:t>- Пандус наружный,</a:t>
            </a:r>
          </a:p>
          <a:p>
            <a:pPr marL="0" indent="0">
              <a:buNone/>
            </a:pPr>
            <a:r>
              <a:rPr lang="ru-RU" dirty="0"/>
              <a:t>4. Рекреационные зоны:</a:t>
            </a:r>
          </a:p>
          <a:p>
            <a:pPr marL="0" indent="0">
              <a:buNone/>
            </a:pPr>
            <a:r>
              <a:rPr lang="ru-RU" dirty="0"/>
              <a:t>- Пляж,</a:t>
            </a:r>
          </a:p>
          <a:p>
            <a:pPr marL="0" indent="0">
              <a:buNone/>
            </a:pPr>
            <a:r>
              <a:rPr lang="ru-RU" dirty="0"/>
              <a:t>- Места отдыха.</a:t>
            </a:r>
          </a:p>
          <a:p>
            <a:pPr marL="0" indent="0">
              <a:buNone/>
            </a:pPr>
            <a:r>
              <a:rPr lang="ru-RU" dirty="0"/>
              <a:t>5. Вход (входы) в здание:</a:t>
            </a:r>
          </a:p>
          <a:p>
            <a:pPr marL="0" indent="0">
              <a:buNone/>
            </a:pPr>
            <a:r>
              <a:rPr lang="ru-RU" dirty="0"/>
              <a:t>- Лестница (наружная),</a:t>
            </a:r>
          </a:p>
          <a:p>
            <a:pPr marL="0" indent="0">
              <a:buNone/>
            </a:pPr>
            <a:r>
              <a:rPr lang="ru-RU" dirty="0"/>
              <a:t>- Пандус (наружный),</a:t>
            </a:r>
          </a:p>
          <a:p>
            <a:pPr marL="0" indent="0">
              <a:buNone/>
            </a:pPr>
            <a:r>
              <a:rPr lang="ru-RU" dirty="0"/>
              <a:t>- Входная площадка,</a:t>
            </a:r>
          </a:p>
          <a:p>
            <a:pPr marL="0" indent="0">
              <a:buNone/>
            </a:pPr>
            <a:r>
              <a:rPr lang="ru-RU" dirty="0"/>
              <a:t>-Тамбур входной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9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836712"/>
            <a:ext cx="6683765" cy="578795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6. Путь (пути) движения внутри здания:</a:t>
            </a:r>
          </a:p>
          <a:p>
            <a:pPr marL="0" indent="0">
              <a:buNone/>
            </a:pPr>
            <a:r>
              <a:rPr lang="ru-RU" dirty="0"/>
              <a:t>- Горизонтальные пути движения (вестибюль, зона ожидания, галерея, балкон);</a:t>
            </a:r>
          </a:p>
          <a:p>
            <a:pPr marL="0" indent="0">
              <a:buNone/>
            </a:pPr>
            <a:r>
              <a:rPr lang="ru-RU" dirty="0"/>
              <a:t>- Вертикальные пути движения: (лестница (внутри здания), пандус (внутри здания), лифт пассажирский (или подъемник), эскалатор, </a:t>
            </a:r>
            <a:r>
              <a:rPr lang="ru-RU" dirty="0" err="1"/>
              <a:t>траволатор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 Пути эвакуации (в </a:t>
            </a:r>
            <a:r>
              <a:rPr lang="ru-RU" dirty="0" err="1"/>
              <a:t>т.ч</a:t>
            </a:r>
            <a:r>
              <a:rPr lang="ru-RU" dirty="0"/>
              <a:t>. безопасные зоны).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7</a:t>
            </a:r>
            <a:r>
              <a:rPr lang="ru-RU" dirty="0"/>
              <a:t>. Санитарно-бытовые помещения:</a:t>
            </a:r>
          </a:p>
          <a:p>
            <a:pPr marL="0" indent="0">
              <a:buNone/>
            </a:pPr>
            <a:r>
              <a:rPr lang="ru-RU" dirty="0"/>
              <a:t>- Общие требования</a:t>
            </a:r>
          </a:p>
          <a:p>
            <a:pPr marL="0" indent="0">
              <a:buNone/>
            </a:pPr>
            <a:r>
              <a:rPr lang="ru-RU" dirty="0"/>
              <a:t>- Блок общественных санузлов,</a:t>
            </a:r>
          </a:p>
          <a:p>
            <a:pPr marL="0" indent="0">
              <a:buNone/>
            </a:pPr>
            <a:r>
              <a:rPr lang="ru-RU" dirty="0"/>
              <a:t>- Доступная кабина уборной (в блоке общественных санузлов),</a:t>
            </a:r>
          </a:p>
          <a:p>
            <a:pPr marL="0" indent="0">
              <a:buNone/>
            </a:pPr>
            <a:r>
              <a:rPr lang="ru-RU" dirty="0"/>
              <a:t>- Универсальная кабина уборной,</a:t>
            </a:r>
          </a:p>
          <a:p>
            <a:pPr marL="0" indent="0">
              <a:buNone/>
            </a:pPr>
            <a:r>
              <a:rPr lang="ru-RU" dirty="0"/>
              <a:t>- Доступная душевая кабина (закрытая и открытая),</a:t>
            </a:r>
          </a:p>
          <a:p>
            <a:pPr marL="0" indent="0">
              <a:buNone/>
            </a:pPr>
            <a:r>
              <a:rPr lang="ru-RU" dirty="0"/>
              <a:t>- Универсальная кабина уборной с душевой зоной,</a:t>
            </a:r>
          </a:p>
          <a:p>
            <a:pPr marL="0" indent="0">
              <a:buNone/>
            </a:pPr>
            <a:r>
              <a:rPr lang="ru-RU" dirty="0"/>
              <a:t>- Раздевальная,</a:t>
            </a:r>
          </a:p>
          <a:p>
            <a:pPr marL="0" indent="0">
              <a:buNone/>
            </a:pPr>
            <a:r>
              <a:rPr lang="ru-RU" dirty="0"/>
              <a:t>- Индивидуальная кабина для переодевания,</a:t>
            </a:r>
          </a:p>
          <a:p>
            <a:pPr marL="0" indent="0">
              <a:buNone/>
            </a:pPr>
            <a:r>
              <a:rPr lang="ru-RU" dirty="0"/>
              <a:t>- Индивидуальная кабина для переодевания с душевой зоной и санузлом.</a:t>
            </a:r>
          </a:p>
          <a:p>
            <a:pPr marL="0" indent="0">
              <a:buNone/>
            </a:pPr>
            <a:r>
              <a:rPr lang="ru-RU" dirty="0"/>
              <a:t>8. Система информационных знаков и указателей (система навигации и ориентирования на объекте)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2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683765" cy="805774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/>
              <a:t>НЕОБХОДИМО ПОМНИТЬ, ЧТО: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31640" y="1700808"/>
            <a:ext cx="6686550" cy="377762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Обследование уровня доступности объекта – это оценка  состояния объекта на </a:t>
            </a:r>
            <a:r>
              <a:rPr lang="ru-RU" dirty="0" smtClean="0"/>
              <a:t>определённый </a:t>
            </a:r>
            <a:r>
              <a:rPr lang="ru-RU" dirty="0"/>
              <a:t>момент времени.</a:t>
            </a:r>
          </a:p>
          <a:p>
            <a:pPr lvl="0"/>
            <a:r>
              <a:rPr lang="ru-RU" dirty="0"/>
              <a:t>Индивидуальные потребности пользователей объектов не всегда находят отражение в виде требований нормативных документов по проектированию и строительству.</a:t>
            </a:r>
          </a:p>
          <a:p>
            <a:pPr lvl="0"/>
            <a:r>
              <a:rPr lang="ru-RU" dirty="0"/>
              <a:t>Нормативная база в области обеспечения доступности постоянно совершенствуется.</a:t>
            </a:r>
          </a:p>
          <a:p>
            <a:r>
              <a:rPr lang="ru-RU" dirty="0"/>
              <a:t>Создаются новые примеры «лучших практик» в области обеспечения </a:t>
            </a:r>
            <a:r>
              <a:rPr lang="ru-RU" dirty="0" err="1"/>
              <a:t>безбарьерной</a:t>
            </a:r>
            <a:r>
              <a:rPr lang="ru-RU" dirty="0"/>
              <a:t> среды</a:t>
            </a:r>
          </a:p>
        </p:txBody>
      </p:sp>
    </p:spTree>
    <p:extLst>
      <p:ext uri="{BB962C8B-B14F-4D97-AF65-F5344CB8AC3E}">
        <p14:creationId xmlns:p14="http://schemas.microsoft.com/office/powerpoint/2010/main" val="28083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12845"/>
            <a:ext cx="7416824" cy="54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Принципы проведения обследования ОСИ в рамках сертификационной </a:t>
            </a:r>
            <a:r>
              <a:rPr lang="ru-RU" b="1" dirty="0" smtClean="0"/>
              <a:t>проверки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Основным принципом проведения обследования в рамках сертификационной проверки объекта (услуги) с целью выявления уровня соответствия требованиям доступности для инвалидов является</a:t>
            </a:r>
            <a:r>
              <a:rPr lang="ru-RU" b="1" dirty="0"/>
              <a:t> комплексный анализ среды жизнедеятельности.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Для этого эксперт должен принять во внимание интересы: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всех существующих и возможных пользователей объекта;</a:t>
            </a:r>
          </a:p>
          <a:p>
            <a:pPr>
              <a:lnSpc>
                <a:spcPct val="150000"/>
              </a:lnSpc>
            </a:pPr>
            <a:r>
              <a:rPr lang="ru-RU" dirty="0"/>
              <a:t>учесть</a:t>
            </a:r>
            <a:r>
              <a:rPr lang="ru-RU" b="1" dirty="0"/>
              <a:t> все потенциальные барьеры,</a:t>
            </a:r>
            <a:r>
              <a:rPr lang="ru-RU" dirty="0"/>
              <a:t> которые могут препятствовать эксплуатации объекта или пользованию услугами по причине недоступности объекта для какой-либо группы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13372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0" y="2239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5570" y="548680"/>
            <a:ext cx="76328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Перечень документов, оформляемых по результатам проведения обследования </a:t>
            </a:r>
            <a:r>
              <a:rPr lang="ru-RU" sz="3200" b="1" dirty="0" smtClean="0"/>
              <a:t>ОСИ</a:t>
            </a:r>
          </a:p>
          <a:p>
            <a:endParaRPr lang="ru-RU" dirty="0"/>
          </a:p>
          <a:p>
            <a:pPr lvl="0"/>
            <a:r>
              <a:rPr lang="ru-RU" dirty="0"/>
              <a:t>Паспорт доступности объекта социальной инфраструктуры (ОСИ</a:t>
            </a:r>
            <a:r>
              <a:rPr lang="ru-RU" dirty="0" smtClean="0"/>
              <a:t>)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Акт обследования объекта ОСИ к Паспорту доступности </a:t>
            </a:r>
            <a:r>
              <a:rPr lang="ru-RU" dirty="0" smtClean="0"/>
              <a:t>ОСИ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Приложения к Акту обследования ОСИ с результатами обследования структурно-функциональных зон объекта (1-6</a:t>
            </a:r>
            <a:r>
              <a:rPr lang="ru-RU" dirty="0" smtClean="0"/>
              <a:t>).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Акт согласованных с общественным объединением инвалидов мер обеспечения доступа инвалидов к месту предоставления услуги</a:t>
            </a:r>
          </a:p>
          <a:p>
            <a:r>
              <a:rPr lang="ru-RU" dirty="0"/>
              <a:t>(в случаях, если существующие объекты социальной, инженерной и транспортной инфраструктур невозможно полностью приспособить с учетом потребностей инвалидов до проведения реконструкции или капитального ремонта).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9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683568" y="260648"/>
            <a:ext cx="7920880" cy="6494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u="sng" dirty="0">
                <a:solidFill>
                  <a:schemeClr val="tx1"/>
                </a:solidFill>
              </a:rPr>
              <a:t>Куда предоставляется паспорт доступности?!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Паспорт доступности, представляется в течение 10 рабочих дней после утверждения:</a:t>
            </a: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муниципальными </a:t>
            </a:r>
            <a:r>
              <a:rPr lang="ru-RU" dirty="0">
                <a:solidFill>
                  <a:schemeClr val="tx1"/>
                </a:solidFill>
              </a:rPr>
              <a:t>организациями (учреждениями) - в органы местного самоуправления;</a:t>
            </a: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организациями</a:t>
            </a:r>
            <a:r>
              <a:rPr lang="ru-RU" dirty="0">
                <a:solidFill>
                  <a:schemeClr val="tx1"/>
                </a:solidFill>
              </a:rPr>
              <a:t>, предоставляющими услуги, находящимися в ведении органов государственной власти субъектов Российской Федерации - в исполнительные органы государственной власти субъектов Российской Федерации в сфере труда, занятости и соц. защиты населения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территориальными органами Пенсионного фонда Российской Федерации - в Пенсионный фонд Российской Федерации;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территориальными органами Фонда социального страхования Российской Федерации - в Фонд социального страхования Российской Федерации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федеральными государственными учреждениями, государственными унитарными предприятиями и организациями, предоставляющими услуги, - в Министерство труда и социальной защиты Российской Федерации или в Федеральную службу по труду и занятости.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50595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149080"/>
            <a:ext cx="6264696" cy="1656184"/>
          </a:xfrm>
        </p:spPr>
        <p:txBody>
          <a:bodyPr>
            <a:normAutofit fontScale="62500" lnSpcReduction="20000"/>
          </a:bodyPr>
          <a:lstStyle/>
          <a:p>
            <a:pPr>
              <a:buClrTx/>
            </a:pPr>
            <a:r>
              <a:rPr lang="ru-RU" altLang="ru-RU" sz="4000" b="1" dirty="0" smtClean="0">
                <a:solidFill>
                  <a:schemeClr val="tx1"/>
                </a:solidFill>
              </a:rPr>
              <a:t>Принципы обеспечения физической (архитектурной)  доступности объектов.</a:t>
            </a:r>
          </a:p>
          <a:p>
            <a:pPr>
              <a:buClrTx/>
            </a:pPr>
            <a:r>
              <a:rPr lang="ru-RU" altLang="ru-RU" sz="4000" b="1" dirty="0" smtClean="0">
                <a:solidFill>
                  <a:schemeClr val="tx1"/>
                </a:solidFill>
              </a:rPr>
              <a:t>Типовые ошибки и лучшие примеры.</a:t>
            </a: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908720"/>
            <a:ext cx="7175351" cy="2592288"/>
          </a:xfrm>
          <a:effectLst/>
        </p:spPr>
        <p:txBody>
          <a:bodyPr/>
          <a:lstStyle/>
          <a:p>
            <a:pPr marL="18288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ДОСТУПНАЯ 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  <a:t>СРЕДА</a:t>
            </a:r>
            <a:br>
              <a:rPr lang="ru-RU" dirty="0" smtClean="0">
                <a:solidFill>
                  <a:srgbClr val="EC0802"/>
                </a:solidFill>
                <a:latin typeface="Trebuchet MS" pitchFamily="34" charset="0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29" y="332656"/>
            <a:ext cx="1753960" cy="5688632"/>
          </a:xfrm>
          <a:prstGeom prst="rect">
            <a:avLst/>
          </a:prstGeom>
          <a:effectLst/>
        </p:spPr>
        <p:txBody>
          <a:bodyPr vert="vert270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lnSpc>
                <a:spcPct val="150000"/>
              </a:lnSpc>
              <a:buFont typeface="Georgia" pitchFamily="18" charset="0"/>
              <a:buNone/>
            </a:pPr>
            <a:r>
              <a:rPr lang="ru-RU" sz="7200" i="1" dirty="0" smtClean="0">
                <a:solidFill>
                  <a:srgbClr val="002060"/>
                </a:solidFill>
              </a:rPr>
              <a:t>2011 - 2025</a:t>
            </a:r>
            <a:endParaRPr lang="ru-RU" sz="7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22862" r="8298" b="43448"/>
          <a:stretch/>
        </p:blipFill>
        <p:spPr bwMode="auto">
          <a:xfrm>
            <a:off x="792471" y="1125042"/>
            <a:ext cx="7276139" cy="2059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-155394" y="260648"/>
            <a:ext cx="8475141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Lucida Sans Unicode"/>
              </a:rPr>
              <a:t>Конвенция ООН о правах инвалидов</a:t>
            </a:r>
          </a:p>
          <a:p>
            <a:pPr marL="376238" marR="0" lvl="0" indent="0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lang="ru-RU" sz="2400" kern="0" dirty="0" smtClean="0">
                <a:solidFill>
                  <a:srgbClr val="000000"/>
                </a:solidFill>
                <a:latin typeface="Arial"/>
                <a:cs typeface="Lucida Sans Unicode"/>
              </a:rPr>
              <a:t>(13 декабря 2006 года)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Lucida Sans Unicode"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21809" r="8830" b="27505"/>
          <a:stretch/>
        </p:blipFill>
        <p:spPr bwMode="auto">
          <a:xfrm>
            <a:off x="808362" y="2924944"/>
            <a:ext cx="7276139" cy="3277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57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xmlns="" id="{8EC3DEE7-2522-45A4-B6D3-33B481F91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56792" y="356587"/>
            <a:ext cx="6700169" cy="1373041"/>
          </a:xfrm>
        </p:spPr>
        <p:txBody>
          <a:bodyPr tIns="220032" anchor="t"/>
          <a:lstStyle/>
          <a:p>
            <a:pPr marL="2225934">
              <a:buClrTx/>
              <a:buNone/>
              <a:tabLst>
                <a:tab pos="2225934" algn="l"/>
                <a:tab pos="2618501" algn="l"/>
                <a:tab pos="3012458" algn="l"/>
                <a:tab pos="3406417" algn="l"/>
                <a:tab pos="3800375" algn="l"/>
                <a:tab pos="4194334" algn="l"/>
                <a:tab pos="4588292" algn="l"/>
                <a:tab pos="4982250" algn="l"/>
                <a:tab pos="5376208" algn="l"/>
                <a:tab pos="5770167" algn="l"/>
                <a:tab pos="6164125" algn="l"/>
                <a:tab pos="6558083" algn="l"/>
                <a:tab pos="6952041" algn="l"/>
                <a:tab pos="7346000" algn="l"/>
                <a:tab pos="7739958" algn="l"/>
                <a:tab pos="8133917" algn="l"/>
                <a:tab pos="8527874" algn="l"/>
                <a:tab pos="8921833" algn="l"/>
                <a:tab pos="9315791" algn="l"/>
                <a:tab pos="9709750" algn="l"/>
                <a:tab pos="10103708" algn="l"/>
              </a:tabLst>
            </a:pPr>
            <a:r>
              <a:rPr lang="ru-RU" altLang="ru-RU" sz="2100" b="0" dirty="0">
                <a:latin typeface="Calibri" panose="020F0502020204030204" pitchFamily="34" charset="0"/>
              </a:rPr>
              <a:t>Основные зоны объекта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61EC615A-16A4-4BF7-BBFB-57068CB8D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82" y="2023109"/>
            <a:ext cx="443691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73075" eaLnBrk="0"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1214438" indent="-280988" eaLnBrk="0"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73075" algn="l"/>
                <a:tab pos="920750" algn="l"/>
                <a:tab pos="1370013" algn="l"/>
                <a:tab pos="1819275" algn="l"/>
                <a:tab pos="2268538" algn="l"/>
                <a:tab pos="2717800" algn="l"/>
                <a:tab pos="3167063" algn="l"/>
                <a:tab pos="3616325" algn="l"/>
                <a:tab pos="4065588" algn="l"/>
                <a:tab pos="4514850" algn="l"/>
                <a:tab pos="4964113" algn="l"/>
                <a:tab pos="5413375" algn="l"/>
                <a:tab pos="5862638" algn="l"/>
                <a:tab pos="6311900" algn="l"/>
                <a:tab pos="6761163" algn="l"/>
                <a:tab pos="7210425" algn="l"/>
                <a:tab pos="7659688" algn="l"/>
                <a:tab pos="8108950" algn="l"/>
                <a:tab pos="8558213" algn="l"/>
                <a:tab pos="9007475" algn="l"/>
                <a:tab pos="9456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Основные зоны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Прилегающая территория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Вход в сооружение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Зоны обслуживания посетителей (стойка  администратора, билетная касса, гардероб и  др.)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Пути движения внутри сооружения</a:t>
            </a:r>
          </a:p>
          <a:p>
            <a:pPr lvl="1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Горизонтальные пути движения</a:t>
            </a:r>
          </a:p>
          <a:p>
            <a:pPr lvl="1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Вертикальные пути движения (лифты,  пандусы, лестницы и т.д.),</a:t>
            </a:r>
          </a:p>
          <a:p>
            <a:pPr lvl="1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Пути эвакуации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Медпункты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Санитарно-бытовые помещения (санузлы,  душевые, раздевальные)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Основные функциональные зоны (зона  оказания услуг, зона проведения соревнований,  зона зрителей, экспозиция и т.д.)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1F5F"/>
                </a:solidFill>
              </a:rPr>
              <a:t>Вспомогательные функциональные зоны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298E4F3A-E748-4703-BA2B-440266A2B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12" y="3908773"/>
            <a:ext cx="2847062" cy="2450726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xmlns="" id="{E678E36A-B0CC-4702-BCC0-141D8201F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486" y="2172660"/>
            <a:ext cx="2841632" cy="2450727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xmlns="" id="{910B0373-7D4F-434B-A091-AECBE0F93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12" y="1043108"/>
            <a:ext cx="2804974" cy="2423352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586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E990D9F0-1CC1-4A2F-910F-32B27C58D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988360"/>
            <a:ext cx="52205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BF0000"/>
                </a:solidFill>
              </a:rPr>
              <a:t>Прилегающая территория (участок)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4D460417-E757-416D-91F8-4CAB057DD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3024148"/>
            <a:ext cx="3346690" cy="425545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7109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162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Зоны посадки/высадки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10321D19-6DFD-4C6E-9009-08C16AE03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2276395"/>
            <a:ext cx="3346690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Парковки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CA19208B-5F8B-4190-ACB9-A2CA0D56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4659406"/>
            <a:ext cx="3346690" cy="382192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04176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823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Места отдыха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xmlns="" id="{3543B4FE-9A60-414B-8733-1141F3E8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3939028"/>
            <a:ext cx="3346690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Внешние пути движения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xmlns="" id="{5F5A8F25-0CE0-40FF-BF03-8A4CDE821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2183" y="2287921"/>
            <a:ext cx="3706476" cy="283252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4463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xmlns="" id="{25159C86-B10B-457B-8EFA-F6CF18EB7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428715" y="1155858"/>
            <a:ext cx="6700169" cy="1220320"/>
          </a:xfrm>
        </p:spPr>
        <p:txBody>
          <a:bodyPr tIns="72923" anchor="t"/>
          <a:lstStyle/>
          <a:p>
            <a:pPr marL="1592538" algn="ctr">
              <a:buClrTx/>
              <a:buNone/>
              <a:tabLst>
                <a:tab pos="1592538" algn="l"/>
                <a:tab pos="1985104" algn="l"/>
                <a:tab pos="2379063" algn="l"/>
                <a:tab pos="2773021" algn="l"/>
                <a:tab pos="3166980" algn="l"/>
                <a:tab pos="3560937" algn="l"/>
                <a:tab pos="3954896" algn="l"/>
                <a:tab pos="4348854" algn="l"/>
                <a:tab pos="4742813" algn="l"/>
                <a:tab pos="5136771" algn="l"/>
                <a:tab pos="5530729" algn="l"/>
                <a:tab pos="5924687" algn="l"/>
                <a:tab pos="6318646" algn="l"/>
                <a:tab pos="6712604" algn="l"/>
                <a:tab pos="7106562" algn="l"/>
                <a:tab pos="7500520" algn="l"/>
                <a:tab pos="7894479" algn="l"/>
                <a:tab pos="8288437" algn="l"/>
                <a:tab pos="8682396" algn="l"/>
                <a:tab pos="9076353" algn="l"/>
                <a:tab pos="9470312" algn="l"/>
              </a:tabLst>
            </a:pPr>
            <a:r>
              <a:rPr lang="ru-RU" altLang="ru-RU" sz="3200" b="0" dirty="0">
                <a:latin typeface="Calibri" panose="020F0502020204030204" pitchFamily="34" charset="0"/>
              </a:rPr>
              <a:t>Транспортная доступность объекта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6D39CC7-469F-4AE9-87F0-7EFB1144D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08" y="2480824"/>
            <a:ext cx="450072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6350" indent="-6350"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SzPct val="45000"/>
              <a:buFont typeface="Times New Roman" pitchFamily="16" charset="0"/>
              <a:buAutoNum type="arabicPeriod"/>
              <a:defRPr/>
            </a:pPr>
            <a:r>
              <a:rPr lang="ru-RU" altLang="ru-RU" sz="1400" dirty="0"/>
              <a:t>Наличие специальных парковочных мест для  автотранспорта инвалидов на парковках для всех  категорий посетителей (10% мест).</a:t>
            </a:r>
          </a:p>
          <a:p>
            <a:pPr marL="8352">
              <a:buSzPct val="45000"/>
              <a:defRPr/>
            </a:pPr>
            <a:endParaRPr lang="ru-RU" altLang="ru-RU" sz="15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Times New Roman" pitchFamily="16" charset="0"/>
              <a:buAutoNum type="arabicPeriod"/>
              <a:defRPr/>
            </a:pPr>
            <a:r>
              <a:rPr lang="ru-RU" altLang="ru-RU" sz="1400" dirty="0"/>
              <a:t>Доступность зон посадки/высадки из транспорта.</a:t>
            </a:r>
          </a:p>
          <a:p>
            <a:pPr marL="8352">
              <a:buSzPct val="45000"/>
              <a:defRPr/>
            </a:pPr>
            <a:endParaRPr lang="ru-RU" altLang="ru-RU" sz="15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Times New Roman" pitchFamily="16" charset="0"/>
              <a:buAutoNum type="arabicPeriod"/>
              <a:defRPr/>
            </a:pPr>
            <a:r>
              <a:rPr lang="ru-RU" altLang="ru-RU" sz="1400" dirty="0"/>
              <a:t>Доступность остановок общественного транспорта и  путей движения от остановочного пункта до входа на  объект.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058125F6-94C7-4EBF-A564-06D35E152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398" y="2133603"/>
            <a:ext cx="2705863" cy="2156812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1269" name="Rectangle 4">
            <a:extLst>
              <a:ext uri="{FF2B5EF4-FFF2-40B4-BE49-F238E27FC236}">
                <a16:creationId xmlns:a16="http://schemas.microsoft.com/office/drawing/2014/main" xmlns="" id="{E9B57069-3B89-4D1E-9372-A3E18ADDD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821" y="4497883"/>
            <a:ext cx="2692286" cy="1983922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1270" name="Rectangle 5">
            <a:extLst>
              <a:ext uri="{FF2B5EF4-FFF2-40B4-BE49-F238E27FC236}">
                <a16:creationId xmlns:a16="http://schemas.microsoft.com/office/drawing/2014/main" xmlns="" id="{23B59DC7-E320-4CAF-86BC-779A5E8D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45" y="4497884"/>
            <a:ext cx="3559847" cy="2002651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1271" name="Rectangle 6">
            <a:extLst>
              <a:ext uri="{FF2B5EF4-FFF2-40B4-BE49-F238E27FC236}">
                <a16:creationId xmlns:a16="http://schemas.microsoft.com/office/drawing/2014/main" xmlns="" id="{6757EE9E-E819-4F3F-8D60-AFD61686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74" y="4523817"/>
            <a:ext cx="1490737" cy="1960870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717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xmlns="" id="{65456267-6588-43A3-8884-EE2B7C953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620688"/>
            <a:ext cx="5960231" cy="1145401"/>
          </a:xfrm>
        </p:spPr>
        <p:txBody>
          <a:bodyPr anchor="t"/>
          <a:lstStyle/>
          <a:p>
            <a:pPr marL="11137">
              <a:buClrTx/>
              <a:buNone/>
              <a:tabLst>
                <a:tab pos="11137" algn="l"/>
                <a:tab pos="403703" algn="l"/>
                <a:tab pos="797662" algn="l"/>
                <a:tab pos="1191619" algn="l"/>
                <a:tab pos="1585578" algn="l"/>
                <a:tab pos="1979536" algn="l"/>
                <a:tab pos="2373495" algn="l"/>
                <a:tab pos="2767453" algn="l"/>
                <a:tab pos="3161411" algn="l"/>
                <a:tab pos="3555369" algn="l"/>
                <a:tab pos="3949328" algn="l"/>
                <a:tab pos="4343286" algn="l"/>
                <a:tab pos="4737244" algn="l"/>
                <a:tab pos="5131202" algn="l"/>
                <a:tab pos="5525161" algn="l"/>
                <a:tab pos="5919119" algn="l"/>
                <a:tab pos="6313078" algn="l"/>
                <a:tab pos="6707035" algn="l"/>
                <a:tab pos="7100994" algn="l"/>
                <a:tab pos="7494952" algn="l"/>
                <a:tab pos="7888911" algn="l"/>
              </a:tabLst>
            </a:pPr>
            <a:r>
              <a:rPr lang="ru-RU" altLang="ru-RU" sz="2100" b="0" dirty="0">
                <a:solidFill>
                  <a:srgbClr val="CC0000"/>
                </a:solidFill>
                <a:latin typeface="Calibri" panose="020F0502020204030204" pitchFamily="34" charset="0"/>
              </a:rPr>
              <a:t>РАСЧЕТ КОЛИЧЕСТВА ПАРКОВОЧНЫХ МЕСТ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905CD2A6-779B-4A93-9B45-6110EA783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556792"/>
            <a:ext cx="7653263" cy="44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</a:rPr>
              <a:t>п. 4.2.1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</a:rPr>
              <a:t>На индивидуальных автостоянках на участке около или внутри  зданий учреждений обслуживания следует выделять 10% мест  (но не менее одного места) для транспорта инвалидов, в том  числе 5% специализированных мест для автотранспорта  инвалидов на кресле-коляске из расчета, при числе мест: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</a:rPr>
              <a:t>до 100 включительно – 5% мест, но не менее одного места;  от 101 до 200 – 5 мест и дополнительно 3%;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</a:rPr>
              <a:t>от 201 до 1000 – 8 мест и дополнительно 2%;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</a:rPr>
              <a:t>1001 место и более – 24 места плюс не менее 1% на каждые 100  мест свыше.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</a:rPr>
              <a:t>(СП 59.13330.2012)</a:t>
            </a:r>
          </a:p>
        </p:txBody>
      </p:sp>
    </p:spTree>
    <p:extLst>
      <p:ext uri="{BB962C8B-B14F-4D97-AF65-F5344CB8AC3E}">
        <p14:creationId xmlns:p14="http://schemas.microsoft.com/office/powerpoint/2010/main" val="3660893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xmlns="" id="{47B211FC-88EF-4BCB-BD7B-49882D02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548680"/>
            <a:ext cx="510081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Парковки. </a:t>
            </a:r>
            <a:endParaRPr lang="ru-RU" altLang="ru-RU" sz="2000" b="1" dirty="0" smtClean="0">
              <a:solidFill>
                <a:schemeClr val="tx1"/>
              </a:solidFill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</a:rPr>
              <a:t>Специализированные места </a:t>
            </a:r>
            <a:r>
              <a:rPr lang="ru-RU" altLang="ru-RU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для автотранспорта инвалидов на креслах-колясках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64371F42-0A4A-40A5-8E64-636B9613D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70" y="2236054"/>
            <a:ext cx="5026145" cy="3607654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4FC329A2-399D-4BA9-AEA6-7D93D9440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806" y="2236054"/>
            <a:ext cx="2787324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6350" indent="-6350"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50" algn="l"/>
                <a:tab pos="454025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SzPct val="45000"/>
              <a:buFont typeface="Times New Roman" pitchFamily="16" charset="0"/>
              <a:buNone/>
              <a:defRPr/>
            </a:pPr>
            <a:r>
              <a:rPr lang="ru-RU" altLang="ru-RU" sz="1200" dirty="0"/>
              <a:t>Предпочтительный путь движения,  исключающий передвижение позади  припаркованных машин.</a:t>
            </a:r>
          </a:p>
          <a:p>
            <a:pPr marL="8352">
              <a:buSzPct val="45000"/>
              <a:defRPr/>
            </a:pPr>
            <a:endParaRPr lang="ru-RU" altLang="ru-RU" sz="12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Times New Roman" pitchFamily="16" charset="0"/>
              <a:buNone/>
              <a:defRPr/>
            </a:pPr>
            <a:r>
              <a:rPr lang="ru-RU" altLang="ru-RU" sz="1200" dirty="0"/>
              <a:t>Пандус или путь движения в том же  уровне.</a:t>
            </a:r>
          </a:p>
          <a:p>
            <a:pPr marL="8352">
              <a:buSzPct val="45000"/>
              <a:defRPr/>
            </a:pPr>
            <a:endParaRPr lang="ru-RU" altLang="ru-RU" sz="13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Times New Roman" pitchFamily="16" charset="0"/>
              <a:buNone/>
              <a:defRPr/>
            </a:pPr>
            <a:r>
              <a:rPr lang="ru-RU" altLang="ru-RU" sz="1200" dirty="0"/>
              <a:t>Специальное парковочное место:  2400х4800 мм.</a:t>
            </a:r>
          </a:p>
          <a:p>
            <a:pPr marL="8352">
              <a:buSzPct val="45000"/>
              <a:defRPr/>
            </a:pPr>
            <a:endParaRPr lang="ru-RU" altLang="ru-RU" sz="12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Times New Roman" pitchFamily="16" charset="0"/>
              <a:buNone/>
              <a:defRPr/>
            </a:pPr>
            <a:r>
              <a:rPr lang="ru-RU" altLang="ru-RU" sz="1200" dirty="0"/>
              <a:t>Зона безопасности: ширина пути  1200 мм (для доступа к багажнику и  автомобилю с подъёмником,  расположенным сзади). Расположена  вне зоны движения.</a:t>
            </a:r>
          </a:p>
          <a:p>
            <a:pPr marL="8352">
              <a:buSzPct val="45000"/>
              <a:defRPr/>
            </a:pPr>
            <a:endParaRPr lang="ru-RU" altLang="ru-RU" sz="1300" dirty="0">
              <a:latin typeface="Times New Roman" pitchFamily="16" charset="0"/>
            </a:endParaRPr>
          </a:p>
          <a:p>
            <a:pPr>
              <a:lnSpc>
                <a:spcPct val="100000"/>
              </a:lnSpc>
              <a:buSzPct val="45000"/>
              <a:buFont typeface="Times New Roman" pitchFamily="16" charset="0"/>
              <a:buNone/>
              <a:defRPr/>
            </a:pPr>
            <a:r>
              <a:rPr lang="ru-RU" altLang="ru-RU" sz="1200" dirty="0"/>
              <a:t>Особая разметка зоны (1200 мм  шириной) между специальными  парковочными местами.</a:t>
            </a:r>
          </a:p>
        </p:txBody>
      </p:sp>
    </p:spTree>
    <p:extLst>
      <p:ext uri="{BB962C8B-B14F-4D97-AF65-F5344CB8AC3E}">
        <p14:creationId xmlns:p14="http://schemas.microsoft.com/office/powerpoint/2010/main" val="30244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xmlns="" id="{75A7F550-92E7-4473-8291-2F41D60C4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276872"/>
            <a:ext cx="1697105" cy="1459721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0953F552-C997-47F7-A8B0-BF2A80C7A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92696"/>
            <a:ext cx="1312881" cy="1305325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38E16692-1594-4766-A863-439694F5F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764704"/>
            <a:ext cx="33290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6.4 "Парковка (парковочное место)".</a:t>
            </a:r>
          </a:p>
        </p:txBody>
      </p:sp>
      <p:sp>
        <p:nvSpPr>
          <p:cNvPr id="14341" name="Rectangle 4">
            <a:extLst>
              <a:ext uri="{FF2B5EF4-FFF2-40B4-BE49-F238E27FC236}">
                <a16:creationId xmlns:a16="http://schemas.microsoft.com/office/drawing/2014/main" xmlns="" id="{5DF4C0FB-816A-4BE1-9099-7A626B72E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2492896"/>
            <a:ext cx="585840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55700" indent="-225425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8.17 "Инвалиды".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Указывает, что действие знака 6.4 распространяется только на  мотоколяски и автомобили, на которых установлен  опознавательный знак "Инвалид".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1400" b="1" dirty="0" smtClean="0">
              <a:solidFill>
                <a:srgbClr val="000000"/>
              </a:solidFill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sz="1400" b="1" dirty="0" smtClean="0">
              <a:solidFill>
                <a:srgbClr val="000000"/>
              </a:solidFill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8.2.2  </a:t>
            </a:r>
            <a:r>
              <a:rPr lang="ru-RU" altLang="ru-RU" sz="1400" b="1" dirty="0">
                <a:solidFill>
                  <a:srgbClr val="000000"/>
                </a:solidFill>
              </a:rPr>
              <a:t>-  8.2.6  "Зона действия".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указывает зону действия запрещающих знаков  3.27 - 3.30;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указывает конец зоны действия знаков 3.27 - 3.30;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информирует водителей о нахождении их в зоне действия  знаков 3.27  - 3.30;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, 8.2.6 указывают направление и зону действия знаков 3.27  -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</a:rPr>
              <a:t>3.30 при запрещении остановки или стоянки вдоль одной стороны  площади, фасада здания и тому подобного.</a:t>
            </a:r>
          </a:p>
        </p:txBody>
      </p:sp>
      <p:sp>
        <p:nvSpPr>
          <p:cNvPr id="14342" name="Rectangle 5">
            <a:extLst>
              <a:ext uri="{FF2B5EF4-FFF2-40B4-BE49-F238E27FC236}">
                <a16:creationId xmlns:a16="http://schemas.microsoft.com/office/drawing/2014/main" xmlns="" id="{4FEB2719-712A-443E-8226-488160B0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077072"/>
            <a:ext cx="1732404" cy="1335582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8254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xmlns="" id="{DE07EB24-BE07-4E70-AACD-4EFE66F63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1484784"/>
            <a:ext cx="585840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55700" indent="-225425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8.2.2  -  8.2.6  "Зона действия".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указывает зону действия запрещающих знаков  3.27 - 3.30;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указывает конец зоны действия знаков 3.27 - 3.30;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информирует водителей о нахождении их в зоне действия  знаков 3.27  - 3.30;</a:t>
            </a:r>
          </a:p>
          <a:p>
            <a:pPr lvl="2"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, 8.2.6 указывают направление и зону действия знаков 3.27 -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</a:rPr>
              <a:t>3.30 при запрещении остановки или стоянки вдоль одной стороны  площади, фасада здания и тому подобного.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7B918862-C724-450E-9063-5E25ADBBB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86" y="3465807"/>
            <a:ext cx="1736477" cy="1335581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7D13AB1C-A869-4E8B-A78E-888052509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052736"/>
            <a:ext cx="1152128" cy="2232248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5370" name="Rectangle 9">
            <a:extLst>
              <a:ext uri="{FF2B5EF4-FFF2-40B4-BE49-F238E27FC236}">
                <a16:creationId xmlns:a16="http://schemas.microsoft.com/office/drawing/2014/main" xmlns="" id="{224B1449-9A2B-4BC0-B9B0-26C271524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82" y="4838713"/>
            <a:ext cx="442605" cy="456719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5371" name="Rectangle 10">
            <a:extLst>
              <a:ext uri="{FF2B5EF4-FFF2-40B4-BE49-F238E27FC236}">
                <a16:creationId xmlns:a16="http://schemas.microsoft.com/office/drawing/2014/main" xmlns="" id="{36C736B9-1C5D-4DAB-8AF5-57E7141AD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8" y="5753592"/>
            <a:ext cx="411378" cy="391886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5372" name="Rectangle 11">
            <a:extLst>
              <a:ext uri="{FF2B5EF4-FFF2-40B4-BE49-F238E27FC236}">
                <a16:creationId xmlns:a16="http://schemas.microsoft.com/office/drawing/2014/main" xmlns="" id="{805A419F-01A5-4DB6-A374-9C33C6C7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563" y="4838712"/>
            <a:ext cx="467043" cy="458161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5373" name="Rectangle 12">
            <a:extLst>
              <a:ext uri="{FF2B5EF4-FFF2-40B4-BE49-F238E27FC236}">
                <a16:creationId xmlns:a16="http://schemas.microsoft.com/office/drawing/2014/main" xmlns="" id="{893EA57E-657E-4D97-AEAA-8B63AB4FF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563" y="5706048"/>
            <a:ext cx="467043" cy="439430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5375" name="Rectangle 14">
            <a:extLst>
              <a:ext uri="{FF2B5EF4-FFF2-40B4-BE49-F238E27FC236}">
                <a16:creationId xmlns:a16="http://schemas.microsoft.com/office/drawing/2014/main" xmlns="" id="{05942EE2-BD8F-460E-83D7-B9318251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091" y="4873291"/>
            <a:ext cx="25687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3.27  "Остановка запрещена".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Запрещаются остановка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и стоянка транспортных средств.</a:t>
            </a:r>
          </a:p>
        </p:txBody>
      </p:sp>
      <p:sp>
        <p:nvSpPr>
          <p:cNvPr id="15376" name="Rectangle 15">
            <a:extLst>
              <a:ext uri="{FF2B5EF4-FFF2-40B4-BE49-F238E27FC236}">
                <a16:creationId xmlns:a16="http://schemas.microsoft.com/office/drawing/2014/main" xmlns="" id="{62656AE5-7D44-4599-AB55-74C49E0F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092" y="5658503"/>
            <a:ext cx="27751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3.28 "Стоянка запрещена".  Запрещается стоянка транспортных  средств.</a:t>
            </a:r>
          </a:p>
        </p:txBody>
      </p:sp>
      <p:sp>
        <p:nvSpPr>
          <p:cNvPr id="15377" name="Rectangle 16">
            <a:extLst>
              <a:ext uri="{FF2B5EF4-FFF2-40B4-BE49-F238E27FC236}">
                <a16:creationId xmlns:a16="http://schemas.microsoft.com/office/drawing/2014/main" xmlns="" id="{E4198C41-4538-4490-82FF-5E6B92E9B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302" y="4873291"/>
            <a:ext cx="297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3.29 "Стоянка запрещена по нечетным  числам месяца".</a:t>
            </a:r>
          </a:p>
        </p:txBody>
      </p:sp>
      <p:sp>
        <p:nvSpPr>
          <p:cNvPr id="15378" name="Rectangle 17">
            <a:extLst>
              <a:ext uri="{FF2B5EF4-FFF2-40B4-BE49-F238E27FC236}">
                <a16:creationId xmlns:a16="http://schemas.microsoft.com/office/drawing/2014/main" xmlns="" id="{AA952E38-3F57-4240-92D5-FADA2EFB4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302" y="5739184"/>
            <a:ext cx="2799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3.30 "Стоянка запрещена по четным  числам месяца".</a:t>
            </a:r>
          </a:p>
        </p:txBody>
      </p:sp>
      <p:sp>
        <p:nvSpPr>
          <p:cNvPr id="15379" name="Rectangle 18">
            <a:extLst>
              <a:ext uri="{FF2B5EF4-FFF2-40B4-BE49-F238E27FC236}">
                <a16:creationId xmlns:a16="http://schemas.microsoft.com/office/drawing/2014/main" xmlns="" id="{09328FAD-1DBE-4949-8240-3AE7979B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705" y="637237"/>
            <a:ext cx="47871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CC0000"/>
                </a:solidFill>
              </a:rPr>
              <a:t>Применение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CC0000"/>
                </a:solidFill>
              </a:rPr>
              <a:t>знаков дополнительной информации (табличек)</a:t>
            </a:r>
          </a:p>
        </p:txBody>
      </p:sp>
    </p:spTree>
    <p:extLst>
      <p:ext uri="{BB962C8B-B14F-4D97-AF65-F5344CB8AC3E}">
        <p14:creationId xmlns:p14="http://schemas.microsoft.com/office/powerpoint/2010/main" val="1749899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xmlns="" id="{175115AF-9FCE-4B6B-A990-61D319551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1412776"/>
            <a:ext cx="5938508" cy="3888432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6D803E96-9D10-48D9-A180-2BC89E651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545775"/>
            <a:ext cx="61082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CC0000"/>
                </a:solidFill>
              </a:rPr>
              <a:t>Разметка парковочного места для автотранспорта инвалидов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088341E2-D863-4EE8-ADB9-0FC7A3403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373216"/>
            <a:ext cx="73830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1.24.3 «Дублирование дорожного знака «Инвалиды»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ГОСТ 51256—99 «Технические средства организации дорожного движения.  Разметка дорожная. Типы и основные параметры.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Общие технические требования.»</a:t>
            </a:r>
          </a:p>
        </p:txBody>
      </p:sp>
    </p:spTree>
    <p:extLst>
      <p:ext uri="{BB962C8B-B14F-4D97-AF65-F5344CB8AC3E}">
        <p14:creationId xmlns:p14="http://schemas.microsoft.com/office/powerpoint/2010/main" val="3780895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xmlns="" id="{C386F66E-E5B1-4965-B0DC-84835B88D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4" y="3887161"/>
            <a:ext cx="5607234" cy="26106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7411" name="Freeform 2">
            <a:extLst>
              <a:ext uri="{FF2B5EF4-FFF2-40B4-BE49-F238E27FC236}">
                <a16:creationId xmlns:a16="http://schemas.microsoft.com/office/drawing/2014/main" xmlns="" id="{E6AA4B05-A0E7-445F-B902-6884C9FDD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754" y="3881398"/>
            <a:ext cx="5616737" cy="2622176"/>
          </a:xfrm>
          <a:custGeom>
            <a:avLst/>
            <a:gdLst>
              <a:gd name="T0" fmla="*/ 0 w 6568440"/>
              <a:gd name="T1" fmla="*/ 0 h 2889884"/>
              <a:gd name="T2" fmla="*/ 6567487 w 6568440"/>
              <a:gd name="T3" fmla="*/ 0 h 2889884"/>
              <a:gd name="T4" fmla="*/ 6567487 w 6568440"/>
              <a:gd name="T5" fmla="*/ 2888870 h 2889884"/>
              <a:gd name="T6" fmla="*/ 0 w 6568440"/>
              <a:gd name="T7" fmla="*/ 2888870 h 2889884"/>
              <a:gd name="T8" fmla="*/ 0 w 6568440"/>
              <a:gd name="T9" fmla="*/ 0 h 28898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68440" h="2889884">
                <a:moveTo>
                  <a:pt x="0" y="0"/>
                </a:moveTo>
                <a:lnTo>
                  <a:pt x="6568440" y="0"/>
                </a:lnTo>
                <a:lnTo>
                  <a:pt x="656844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noFill/>
          <a:ln w="12240" cap="flat">
            <a:solidFill>
              <a:srgbClr val="5E5E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0A7C14E1-38EC-40F7-A402-653DC20C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75" y="1139639"/>
            <a:ext cx="5650679" cy="3418914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7413" name="Freeform 4">
            <a:extLst>
              <a:ext uri="{FF2B5EF4-FFF2-40B4-BE49-F238E27FC236}">
                <a16:creationId xmlns:a16="http://schemas.microsoft.com/office/drawing/2014/main" xmlns="" id="{7B7B0D46-298A-4D00-B63A-55F393D69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02" y="1135316"/>
            <a:ext cx="5661541" cy="3430441"/>
          </a:xfrm>
          <a:custGeom>
            <a:avLst/>
            <a:gdLst>
              <a:gd name="T0" fmla="*/ 0 w 6620509"/>
              <a:gd name="T1" fmla="*/ 0 h 3779520"/>
              <a:gd name="T2" fmla="*/ 6619622 w 6620509"/>
              <a:gd name="T3" fmla="*/ 0 h 3779520"/>
              <a:gd name="T4" fmla="*/ 6619622 w 6620509"/>
              <a:gd name="T5" fmla="*/ 3779838 h 3779520"/>
              <a:gd name="T6" fmla="*/ 0 w 6620509"/>
              <a:gd name="T7" fmla="*/ 3779838 h 3779520"/>
              <a:gd name="T8" fmla="*/ 0 w 6620509"/>
              <a:gd name="T9" fmla="*/ 0 h 3779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20509" h="3779520">
                <a:moveTo>
                  <a:pt x="0" y="0"/>
                </a:moveTo>
                <a:lnTo>
                  <a:pt x="6620256" y="0"/>
                </a:lnTo>
                <a:lnTo>
                  <a:pt x="6620256" y="3779520"/>
                </a:lnTo>
                <a:lnTo>
                  <a:pt x="0" y="3779520"/>
                </a:lnTo>
                <a:lnTo>
                  <a:pt x="0" y="0"/>
                </a:lnTo>
                <a:close/>
              </a:path>
            </a:pathLst>
          </a:custGeom>
          <a:noFill/>
          <a:ln w="12240" cap="flat">
            <a:solidFill>
              <a:srgbClr val="5E5E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17414" name="Rectangle 5">
            <a:extLst>
              <a:ext uri="{FF2B5EF4-FFF2-40B4-BE49-F238E27FC236}">
                <a16:creationId xmlns:a16="http://schemas.microsoft.com/office/drawing/2014/main" xmlns="" id="{4F89DD8B-02DA-4CDB-9A8C-EE8523F74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188640"/>
            <a:ext cx="527731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700" b="1" dirty="0">
                <a:solidFill>
                  <a:srgbClr val="CC0000"/>
                </a:solidFill>
              </a:rPr>
              <a:t>Примеры корректного обозначения и маркировки  парковочных мест для автотранспорта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1446336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xmlns="" id="{B5B57ED0-7B5C-47E9-8FEA-6205311A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593592"/>
            <a:ext cx="4883329" cy="111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92075" indent="-73025" eaLnBrk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1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BF0000"/>
                </a:solidFill>
              </a:rPr>
              <a:t>Прилегающая территория</a:t>
            </a:r>
            <a:r>
              <a:rPr lang="ru-RU" altLang="ru-RU" b="1" dirty="0" smtClean="0">
                <a:solidFill>
                  <a:srgbClr val="BF0000"/>
                </a:solidFill>
              </a:rPr>
              <a:t>.</a:t>
            </a:r>
          </a:p>
          <a:p>
            <a:pPr eaLnBrk="1">
              <a:lnSpc>
                <a:spcPct val="101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BF0000"/>
                </a:solidFill>
              </a:rPr>
              <a:t>Внешние </a:t>
            </a:r>
            <a:r>
              <a:rPr lang="ru-RU" altLang="ru-RU" b="1" dirty="0">
                <a:solidFill>
                  <a:srgbClr val="BF0000"/>
                </a:solidFill>
              </a:rPr>
              <a:t>пути движения</a:t>
            </a:r>
            <a:r>
              <a:rPr lang="ru-RU" altLang="ru-RU" b="1" dirty="0" smtClean="0">
                <a:solidFill>
                  <a:srgbClr val="BF0000"/>
                </a:solidFill>
              </a:rPr>
              <a:t>.</a:t>
            </a:r>
          </a:p>
          <a:p>
            <a:pPr eaLnBrk="1">
              <a:lnSpc>
                <a:spcPct val="101000"/>
              </a:lnSpc>
              <a:buClrTx/>
              <a:buFontTx/>
              <a:buNone/>
            </a:pPr>
            <a:endParaRPr lang="ru-RU" altLang="ru-RU" b="1" dirty="0" smtClean="0">
              <a:solidFill>
                <a:srgbClr val="BF0000"/>
              </a:solidFill>
            </a:endParaRPr>
          </a:p>
          <a:p>
            <a:pPr eaLnBrk="1">
              <a:lnSpc>
                <a:spcPct val="101000"/>
              </a:lnSpc>
              <a:buClrTx/>
              <a:buFontTx/>
              <a:buNone/>
            </a:pPr>
            <a:endParaRPr lang="ru-RU" altLang="ru-RU" b="1" dirty="0">
              <a:solidFill>
                <a:srgbClr val="BF0000"/>
              </a:solidFill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xmlns="" id="{AF36A9CF-BABA-4EFE-99D8-BD88A07FD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3140968"/>
            <a:ext cx="6192688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Характеристики путей движения: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Поперечный и продольный уклон путей движения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Ширина пути движения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Покрытие путей движения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Уровень освещенности путей движения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34076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 smtClean="0">
                <a:latin typeface="Calibri" panose="020F0502020204030204" pitchFamily="34" charset="0"/>
              </a:rPr>
              <a:t>! </a:t>
            </a:r>
            <a:r>
              <a:rPr lang="ru-RU" altLang="ru-RU" dirty="0" smtClean="0"/>
              <a:t>Наличие непрерывных доступных для людей с инвалидностью путей движения: от зон посадки/высадки из транспорта, от парковок, от остановок  общественного транспорта до входа в сооружение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6151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116632"/>
            <a:ext cx="8475141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Основные действующие нормы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 защите прав инвалидов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1010245"/>
            <a:ext cx="8496944" cy="58477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FontTx/>
              <a:buChar char="-"/>
            </a:pPr>
            <a:r>
              <a:rPr lang="ru-RU" sz="2000" u="sng" dirty="0" smtClean="0">
                <a:solidFill>
                  <a:schemeClr val="tx1"/>
                </a:solidFill>
              </a:rPr>
              <a:t>Федеральный </a:t>
            </a:r>
            <a:r>
              <a:rPr lang="ru-RU" sz="2000" u="sng" dirty="0">
                <a:solidFill>
                  <a:schemeClr val="tx1"/>
                </a:solidFill>
              </a:rPr>
              <a:t>закон от 24.11.1995 N 181-ФЗ "О социальной защите инвалидов в Российской Федерации</a:t>
            </a:r>
            <a:r>
              <a:rPr lang="ru-RU" sz="2000" u="sng" dirty="0" smtClean="0">
                <a:solidFill>
                  <a:schemeClr val="tx1"/>
                </a:solidFill>
              </a:rPr>
              <a:t>"</a:t>
            </a:r>
            <a:r>
              <a:rPr lang="ru-RU" sz="2000" b="1" dirty="0" smtClean="0"/>
              <a:t> (с изменениями на 29 июля 2018 года) (редакция, действующая с 1 января 2019 года)</a:t>
            </a:r>
          </a:p>
          <a:p>
            <a:pPr>
              <a:buFontTx/>
              <a:buChar char="-"/>
            </a:pPr>
            <a:r>
              <a:rPr lang="ru-RU" sz="2000" dirty="0" smtClean="0"/>
              <a:t>СП 59.13330.2012 «Доступность зданий и сооружений для маломобильных групп населения»;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СП 59.13330.2016 «Доступность зданий и сооружений для маломобильных групп населения»; 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СП 35-101-2001 "Проектирование зданий и сооружений с учетом доступности для маломобильных групп населения. Общие положения";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СП 35-102-2001 "Жилая среда с планировочными элементами, доступными инвалидам";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СП 35-103-2001 "Общественные здания и сооружения, доступные маломобильным посетителям";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СП 35-104-2001 "Здания и помещения с местами труда для инвалидов";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dirty="0" smtClean="0"/>
              <a:t>СП 42.13330.2011 Градостроительство. Планировка и застройка городских и сельских поселений. Актуализированная редакция </a:t>
            </a:r>
            <a:r>
              <a:rPr lang="ru-RU" sz="2000" dirty="0" err="1" smtClean="0"/>
              <a:t>СНиП</a:t>
            </a:r>
            <a:r>
              <a:rPr lang="ru-RU" sz="2000" dirty="0" smtClean="0"/>
              <a:t> 2.07.01-89* (с Поправкой, с Изменением N 1)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xmlns="" id="{1E14507B-CA53-4DD4-8999-EE7AABF37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1700808"/>
            <a:ext cx="1581702" cy="195798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xmlns="" id="{08CF5C4C-5E0F-4108-AAD8-75BCB7BF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999" y="4116083"/>
            <a:ext cx="1675382" cy="2384451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xmlns="" id="{DEF18089-C201-4D30-9138-6127C15C6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2132856"/>
            <a:ext cx="16074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Два человека на  креслах</a:t>
            </a:r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ru-RU" altLang="ru-RU" dirty="0">
                <a:solidFill>
                  <a:srgbClr val="000000"/>
                </a:solidFill>
              </a:rPr>
              <a:t>колясках</a:t>
            </a:r>
          </a:p>
        </p:txBody>
      </p:sp>
      <p:sp>
        <p:nvSpPr>
          <p:cNvPr id="19461" name="Rectangle 4">
            <a:extLst>
              <a:ext uri="{FF2B5EF4-FFF2-40B4-BE49-F238E27FC236}">
                <a16:creationId xmlns:a16="http://schemas.microsoft.com/office/drawing/2014/main" xmlns="" id="{97F7D160-E4F9-4D22-8C5D-DF8AB5FD0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1700808"/>
            <a:ext cx="1428283" cy="2155371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9462" name="Rectangle 5">
            <a:extLst>
              <a:ext uri="{FF2B5EF4-FFF2-40B4-BE49-F238E27FC236}">
                <a16:creationId xmlns:a16="http://schemas.microsoft.com/office/drawing/2014/main" xmlns="" id="{06270C1B-0080-4AF8-ACC5-226EC3284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691" y="4471950"/>
            <a:ext cx="167266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</a:rPr>
              <a:t>Два человека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t>,  </a:t>
            </a:r>
            <a:r>
              <a:rPr lang="ru-RU" altLang="ru-RU">
                <a:solidFill>
                  <a:srgbClr val="000000"/>
                </a:solidFill>
              </a:rPr>
              <a:t>один из которых  на кресле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ru-RU" altLang="ru-RU">
                <a:solidFill>
                  <a:srgbClr val="000000"/>
                </a:solidFill>
              </a:rPr>
              <a:t>коляске</a:t>
            </a:r>
          </a:p>
        </p:txBody>
      </p:sp>
      <p:sp>
        <p:nvSpPr>
          <p:cNvPr id="19463" name="Rectangle 6">
            <a:extLst>
              <a:ext uri="{FF2B5EF4-FFF2-40B4-BE49-F238E27FC236}">
                <a16:creationId xmlns:a16="http://schemas.microsoft.com/office/drawing/2014/main" xmlns="" id="{8EB943D7-CA9F-4F52-ABA8-47942000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163" y="4245751"/>
            <a:ext cx="1368545" cy="2223087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19464" name="Rectangle 7">
            <a:extLst>
              <a:ext uri="{FF2B5EF4-FFF2-40B4-BE49-F238E27FC236}">
                <a16:creationId xmlns:a16="http://schemas.microsoft.com/office/drawing/2014/main" xmlns="" id="{B6E6F64F-8E0B-46F4-B38D-A3B58A78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1988840"/>
            <a:ext cx="171339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Слепой человек</a:t>
            </a:r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</a:rPr>
              <a:t>,  </a:t>
            </a:r>
            <a:r>
              <a:rPr lang="ru-RU" altLang="ru-RU" dirty="0">
                <a:solidFill>
                  <a:srgbClr val="000000"/>
                </a:solidFill>
              </a:rPr>
              <a:t>использующий  тактильную трость</a:t>
            </a:r>
          </a:p>
        </p:txBody>
      </p:sp>
      <p:sp>
        <p:nvSpPr>
          <p:cNvPr id="19465" name="Rectangle 8">
            <a:extLst>
              <a:ext uri="{FF2B5EF4-FFF2-40B4-BE49-F238E27FC236}">
                <a16:creationId xmlns:a16="http://schemas.microsoft.com/office/drawing/2014/main" xmlns="" id="{0A3A2EE9-44B6-4CB4-A44D-BB7306530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439" y="4539666"/>
            <a:ext cx="17514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</a:rPr>
              <a:t>Человек</a:t>
            </a:r>
            <a:r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t>,  </a:t>
            </a:r>
            <a:r>
              <a:rPr lang="ru-RU" altLang="ru-RU">
                <a:solidFill>
                  <a:srgbClr val="000000"/>
                </a:solidFill>
              </a:rPr>
              <a:t>использующий для  передвижения  костыли</a:t>
            </a:r>
          </a:p>
        </p:txBody>
      </p:sp>
      <p:sp>
        <p:nvSpPr>
          <p:cNvPr id="19466" name="Rectangle 9">
            <a:extLst>
              <a:ext uri="{FF2B5EF4-FFF2-40B4-BE49-F238E27FC236}">
                <a16:creationId xmlns:a16="http://schemas.microsoft.com/office/drawing/2014/main" xmlns="" id="{35D7E807-CA1E-40F7-96A3-AB70F9615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584947"/>
            <a:ext cx="53861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ClrTx/>
              <a:buFontTx/>
              <a:buNone/>
            </a:pPr>
            <a:r>
              <a:rPr lang="ru-RU" altLang="ru-RU" sz="1600" b="1" dirty="0">
                <a:solidFill>
                  <a:srgbClr val="BF0000"/>
                </a:solidFill>
              </a:rPr>
              <a:t>Пешеходные пути движения.</a:t>
            </a:r>
          </a:p>
          <a:p>
            <a:pPr eaLnBrk="1">
              <a:lnSpc>
                <a:spcPct val="150000"/>
              </a:lnSpc>
              <a:buClrTx/>
              <a:buFontTx/>
              <a:buNone/>
            </a:pPr>
            <a:r>
              <a:rPr lang="ru-RU" altLang="ru-RU" sz="1600" b="1" dirty="0">
                <a:solidFill>
                  <a:srgbClr val="BF0000"/>
                </a:solidFill>
              </a:rPr>
              <a:t>Ширина пути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4292817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xmlns="" id="{869B6CC4-0995-4165-AE41-1F0388B80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73" y="2236054"/>
            <a:ext cx="8120307" cy="267260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77299415-7CAF-4FD8-97BA-C68FC726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1052736"/>
            <a:ext cx="30357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BF0000"/>
                </a:solidFill>
              </a:rPr>
              <a:t>Характеристики уклонов пандусов</a:t>
            </a:r>
          </a:p>
        </p:txBody>
      </p:sp>
    </p:spTree>
    <p:extLst>
      <p:ext uri="{BB962C8B-B14F-4D97-AF65-F5344CB8AC3E}">
        <p14:creationId xmlns:p14="http://schemas.microsoft.com/office/powerpoint/2010/main" val="2232834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xmlns="" id="{29207CA7-AD3B-402F-9B1F-5A485CCAC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002" y="2156249"/>
            <a:ext cx="2853851" cy="2191391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66B76199-55AE-4271-B27D-3740C021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4437112"/>
            <a:ext cx="1722901" cy="20574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25D85D2A-C2B5-42EB-8083-3D7321403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4509121"/>
            <a:ext cx="2894448" cy="201118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xmlns="" id="{95DE4F9F-259A-4B7C-8D8E-E04F63468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882" y="2156249"/>
            <a:ext cx="2165505" cy="2185628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xmlns="" id="{CC964DC1-6EA9-464D-86F5-CC3C85631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3284984"/>
            <a:ext cx="1227346" cy="976833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11" name="Freeform 6">
            <a:extLst>
              <a:ext uri="{FF2B5EF4-FFF2-40B4-BE49-F238E27FC236}">
                <a16:creationId xmlns:a16="http://schemas.microsoft.com/office/drawing/2014/main" xmlns="" id="{F0847201-6585-4733-B7D1-DD06C233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494" y="3286366"/>
            <a:ext cx="1249069" cy="998444"/>
          </a:xfrm>
          <a:custGeom>
            <a:avLst/>
            <a:gdLst>
              <a:gd name="T0" fmla="*/ 0 w 1460500"/>
              <a:gd name="T1" fmla="*/ 0 h 1100454"/>
              <a:gd name="T2" fmla="*/ 1459991 w 1460500"/>
              <a:gd name="T3" fmla="*/ 0 h 1100454"/>
              <a:gd name="T4" fmla="*/ 1459991 w 1460500"/>
              <a:gd name="T5" fmla="*/ 1100010 h 1100454"/>
              <a:gd name="T6" fmla="*/ 0 w 1460500"/>
              <a:gd name="T7" fmla="*/ 1100010 h 1100454"/>
              <a:gd name="T8" fmla="*/ 0 w 1460500"/>
              <a:gd name="T9" fmla="*/ 0 h 1100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0500" h="1100454">
                <a:moveTo>
                  <a:pt x="0" y="0"/>
                </a:moveTo>
                <a:lnTo>
                  <a:pt x="1459991" y="0"/>
                </a:lnTo>
                <a:lnTo>
                  <a:pt x="1459991" y="1100327"/>
                </a:lnTo>
                <a:lnTo>
                  <a:pt x="0" y="1100327"/>
                </a:lnTo>
                <a:lnTo>
                  <a:pt x="0" y="0"/>
                </a:lnTo>
                <a:close/>
              </a:path>
            </a:pathLst>
          </a:custGeom>
          <a:noFill/>
          <a:ln w="24480" cap="flat">
            <a:solidFill>
              <a:srgbClr val="5E5E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xmlns="" id="{6CC86A21-C198-48EE-A65C-99D1638B3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2" y="2156250"/>
            <a:ext cx="2624402" cy="2182746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xmlns="" id="{613610A7-7DD5-4F7C-95EB-939687520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53" y="4454256"/>
            <a:ext cx="2578241" cy="1897476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1514" name="Freeform 9">
            <a:extLst>
              <a:ext uri="{FF2B5EF4-FFF2-40B4-BE49-F238E27FC236}">
                <a16:creationId xmlns:a16="http://schemas.microsoft.com/office/drawing/2014/main" xmlns="" id="{222699C4-0D59-4B88-9806-0589CACEF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939" y="2697096"/>
            <a:ext cx="625892" cy="793857"/>
          </a:xfrm>
          <a:custGeom>
            <a:avLst/>
            <a:gdLst>
              <a:gd name="T0" fmla="*/ 42690 w 731520"/>
              <a:gd name="T1" fmla="*/ 685552 h 875029"/>
              <a:gd name="T2" fmla="*/ 0 w 731520"/>
              <a:gd name="T3" fmla="*/ 874460 h 875029"/>
              <a:gd name="T4" fmla="*/ 176861 w 731520"/>
              <a:gd name="T5" fmla="*/ 798288 h 875029"/>
              <a:gd name="T6" fmla="*/ 136971 w 731520"/>
              <a:gd name="T7" fmla="*/ 764771 h 875029"/>
              <a:gd name="T8" fmla="*/ 112824 w 731520"/>
              <a:gd name="T9" fmla="*/ 764771 h 875029"/>
              <a:gd name="T10" fmla="*/ 85381 w 731520"/>
              <a:gd name="T11" fmla="*/ 743443 h 875029"/>
              <a:gd name="T12" fmla="*/ 96169 w 731520"/>
              <a:gd name="T13" fmla="*/ 730486 h 875029"/>
              <a:gd name="T14" fmla="*/ 42690 w 731520"/>
              <a:gd name="T15" fmla="*/ 685552 h 875029"/>
              <a:gd name="T16" fmla="*/ 96169 w 731520"/>
              <a:gd name="T17" fmla="*/ 730486 h 875029"/>
              <a:gd name="T18" fmla="*/ 85381 w 731520"/>
              <a:gd name="T19" fmla="*/ 743443 h 875029"/>
              <a:gd name="T20" fmla="*/ 112824 w 731520"/>
              <a:gd name="T21" fmla="*/ 764771 h 875029"/>
              <a:gd name="T22" fmla="*/ 122788 w 731520"/>
              <a:gd name="T23" fmla="*/ 752854 h 875029"/>
              <a:gd name="T24" fmla="*/ 96169 w 731520"/>
              <a:gd name="T25" fmla="*/ 730486 h 875029"/>
              <a:gd name="T26" fmla="*/ 122788 w 731520"/>
              <a:gd name="T27" fmla="*/ 752854 h 875029"/>
              <a:gd name="T28" fmla="*/ 112824 w 731520"/>
              <a:gd name="T29" fmla="*/ 764771 h 875029"/>
              <a:gd name="T30" fmla="*/ 136971 w 731520"/>
              <a:gd name="T31" fmla="*/ 764771 h 875029"/>
              <a:gd name="T32" fmla="*/ 122788 w 731520"/>
              <a:gd name="T33" fmla="*/ 752854 h 875029"/>
              <a:gd name="T34" fmla="*/ 704393 w 731520"/>
              <a:gd name="T35" fmla="*/ 0 h 875029"/>
              <a:gd name="T36" fmla="*/ 96169 w 731520"/>
              <a:gd name="T37" fmla="*/ 730486 h 875029"/>
              <a:gd name="T38" fmla="*/ 122788 w 731520"/>
              <a:gd name="T39" fmla="*/ 752854 h 875029"/>
              <a:gd name="T40" fmla="*/ 731837 w 731520"/>
              <a:gd name="T41" fmla="*/ 24374 h 875029"/>
              <a:gd name="T42" fmla="*/ 704393 w 731520"/>
              <a:gd name="T43" fmla="*/ 0 h 8750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31520" h="875029">
                <a:moveTo>
                  <a:pt x="42672" y="685800"/>
                </a:moveTo>
                <a:lnTo>
                  <a:pt x="0" y="874776"/>
                </a:lnTo>
                <a:lnTo>
                  <a:pt x="176784" y="798576"/>
                </a:lnTo>
                <a:lnTo>
                  <a:pt x="136912" y="765047"/>
                </a:lnTo>
                <a:lnTo>
                  <a:pt x="112775" y="765047"/>
                </a:lnTo>
                <a:lnTo>
                  <a:pt x="85344" y="743712"/>
                </a:lnTo>
                <a:lnTo>
                  <a:pt x="96127" y="730750"/>
                </a:lnTo>
                <a:lnTo>
                  <a:pt x="42672" y="685800"/>
                </a:lnTo>
                <a:close/>
              </a:path>
              <a:path w="731520" h="875029">
                <a:moveTo>
                  <a:pt x="96127" y="730750"/>
                </a:moveTo>
                <a:lnTo>
                  <a:pt x="85344" y="743712"/>
                </a:lnTo>
                <a:lnTo>
                  <a:pt x="112775" y="765047"/>
                </a:lnTo>
                <a:lnTo>
                  <a:pt x="122735" y="753126"/>
                </a:lnTo>
                <a:lnTo>
                  <a:pt x="96127" y="730750"/>
                </a:lnTo>
                <a:close/>
              </a:path>
              <a:path w="731520" h="875029">
                <a:moveTo>
                  <a:pt x="122735" y="753126"/>
                </a:moveTo>
                <a:lnTo>
                  <a:pt x="112775" y="765047"/>
                </a:lnTo>
                <a:lnTo>
                  <a:pt x="136912" y="765047"/>
                </a:lnTo>
                <a:lnTo>
                  <a:pt x="122735" y="753126"/>
                </a:lnTo>
                <a:close/>
              </a:path>
              <a:path w="731520" h="875029">
                <a:moveTo>
                  <a:pt x="704088" y="0"/>
                </a:moveTo>
                <a:lnTo>
                  <a:pt x="96127" y="730750"/>
                </a:lnTo>
                <a:lnTo>
                  <a:pt x="122735" y="753126"/>
                </a:lnTo>
                <a:lnTo>
                  <a:pt x="731520" y="24383"/>
                </a:lnTo>
                <a:lnTo>
                  <a:pt x="704088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xmlns="" id="{EC2C0EBC-BB20-4076-BE94-99996A552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659867"/>
            <a:ext cx="4330549" cy="49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19063" indent="-10001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1000"/>
              </a:lnSpc>
              <a:buClrTx/>
              <a:buFontTx/>
              <a:buNone/>
            </a:pPr>
            <a:r>
              <a:rPr lang="ru-RU" altLang="ru-RU" sz="1600" b="1" dirty="0">
                <a:solidFill>
                  <a:srgbClr val="BF0000"/>
                </a:solidFill>
              </a:rPr>
              <a:t>Прилегающая территория.  </a:t>
            </a:r>
            <a:endParaRPr lang="ru-RU" altLang="ru-RU" sz="1600" b="1" dirty="0" smtClean="0">
              <a:solidFill>
                <a:srgbClr val="BF0000"/>
              </a:solidFill>
            </a:endParaRPr>
          </a:p>
          <a:p>
            <a:pPr eaLnBrk="1">
              <a:lnSpc>
                <a:spcPct val="101000"/>
              </a:lnSpc>
              <a:buClrTx/>
              <a:buFontTx/>
              <a:buNone/>
            </a:pPr>
            <a:r>
              <a:rPr lang="ru-RU" altLang="ru-RU" sz="1600" b="1" dirty="0" smtClean="0">
                <a:solidFill>
                  <a:srgbClr val="BF0000"/>
                </a:solidFill>
              </a:rPr>
              <a:t>Внешние </a:t>
            </a:r>
            <a:r>
              <a:rPr lang="ru-RU" altLang="ru-RU" sz="1600" b="1" dirty="0">
                <a:solidFill>
                  <a:srgbClr val="BF0000"/>
                </a:solidFill>
              </a:rPr>
              <a:t>пути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98989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xmlns="" id="{6F222594-EBF9-464C-8516-CD532919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74" y="2579426"/>
            <a:ext cx="8129810" cy="377046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A3DE122F-BD2F-43B8-B733-BD2FF72B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1196752"/>
            <a:ext cx="59747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600" b="1" dirty="0">
                <a:solidFill>
                  <a:srgbClr val="BF0000"/>
                </a:solidFill>
              </a:rPr>
              <a:t>Прилегающая территория. Пешеходные переходы.</a:t>
            </a:r>
          </a:p>
        </p:txBody>
      </p:sp>
    </p:spTree>
    <p:extLst>
      <p:ext uri="{BB962C8B-B14F-4D97-AF65-F5344CB8AC3E}">
        <p14:creationId xmlns:p14="http://schemas.microsoft.com/office/powerpoint/2010/main" val="347406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xmlns="" id="{B7BFA366-2FA7-4FF5-B2B0-FFAF6E3F3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844824"/>
            <a:ext cx="6827006" cy="465269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07D84BBA-19FB-40F0-A61B-F49D39E1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619" y="729583"/>
            <a:ext cx="44681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Прилегающая территория. Пешеходные переходы.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Бордюрные пандусы.</a:t>
            </a:r>
          </a:p>
        </p:txBody>
      </p:sp>
      <p:sp>
        <p:nvSpPr>
          <p:cNvPr id="23556" name="Freeform 3">
            <a:extLst>
              <a:ext uri="{FF2B5EF4-FFF2-40B4-BE49-F238E27FC236}">
                <a16:creationId xmlns:a16="http://schemas.microsoft.com/office/drawing/2014/main" xmlns="" id="{1CF9494D-69C7-423F-AA5E-7D00FD0B3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88" y="4277606"/>
            <a:ext cx="1543687" cy="1256339"/>
          </a:xfrm>
          <a:custGeom>
            <a:avLst/>
            <a:gdLst>
              <a:gd name="T0" fmla="*/ 101520 w 1804670"/>
              <a:gd name="T1" fmla="*/ 54991 h 1384300"/>
              <a:gd name="T2" fmla="*/ 78897 w 1804670"/>
              <a:gd name="T3" fmla="*/ 84493 h 1384300"/>
              <a:gd name="T4" fmla="*/ 1783393 w 1804670"/>
              <a:gd name="T5" fmla="*/ 1383791 h 1384300"/>
              <a:gd name="T6" fmla="*/ 1804734 w 1804670"/>
              <a:gd name="T7" fmla="*/ 1353311 h 1384300"/>
              <a:gd name="T8" fmla="*/ 101520 w 1804670"/>
              <a:gd name="T9" fmla="*/ 54991 h 1384300"/>
              <a:gd name="T10" fmla="*/ 0 w 1804670"/>
              <a:gd name="T11" fmla="*/ 0 h 1384300"/>
              <a:gd name="T12" fmla="*/ 54873 w 1804670"/>
              <a:gd name="T13" fmla="*/ 115823 h 1384300"/>
              <a:gd name="T14" fmla="*/ 78897 w 1804670"/>
              <a:gd name="T15" fmla="*/ 84493 h 1384300"/>
              <a:gd name="T16" fmla="*/ 64018 w 1804670"/>
              <a:gd name="T17" fmla="*/ 73151 h 1384300"/>
              <a:gd name="T18" fmla="*/ 85358 w 1804670"/>
              <a:gd name="T19" fmla="*/ 42671 h 1384300"/>
              <a:gd name="T20" fmla="*/ 110967 w 1804670"/>
              <a:gd name="T21" fmla="*/ 42671 h 1384300"/>
              <a:gd name="T22" fmla="*/ 124989 w 1804670"/>
              <a:gd name="T23" fmla="*/ 24383 h 1384300"/>
              <a:gd name="T24" fmla="*/ 0 w 1804670"/>
              <a:gd name="T25" fmla="*/ 0 h 1384300"/>
              <a:gd name="T26" fmla="*/ 85358 w 1804670"/>
              <a:gd name="T27" fmla="*/ 42671 h 1384300"/>
              <a:gd name="T28" fmla="*/ 64018 w 1804670"/>
              <a:gd name="T29" fmla="*/ 73151 h 1384300"/>
              <a:gd name="T30" fmla="*/ 78897 w 1804670"/>
              <a:gd name="T31" fmla="*/ 84493 h 1384300"/>
              <a:gd name="T32" fmla="*/ 101520 w 1804670"/>
              <a:gd name="T33" fmla="*/ 54991 h 1384300"/>
              <a:gd name="T34" fmla="*/ 85358 w 1804670"/>
              <a:gd name="T35" fmla="*/ 42671 h 1384300"/>
              <a:gd name="T36" fmla="*/ 110967 w 1804670"/>
              <a:gd name="T37" fmla="*/ 42671 h 1384300"/>
              <a:gd name="T38" fmla="*/ 85358 w 1804670"/>
              <a:gd name="T39" fmla="*/ 42671 h 1384300"/>
              <a:gd name="T40" fmla="*/ 101520 w 1804670"/>
              <a:gd name="T41" fmla="*/ 54991 h 1384300"/>
              <a:gd name="T42" fmla="*/ 110967 w 1804670"/>
              <a:gd name="T43" fmla="*/ 42671 h 138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4670" h="1384300">
                <a:moveTo>
                  <a:pt x="101502" y="54991"/>
                </a:moveTo>
                <a:lnTo>
                  <a:pt x="78883" y="84493"/>
                </a:lnTo>
                <a:lnTo>
                  <a:pt x="1783079" y="1383791"/>
                </a:lnTo>
                <a:lnTo>
                  <a:pt x="1804416" y="1353311"/>
                </a:lnTo>
                <a:lnTo>
                  <a:pt x="101502" y="54991"/>
                </a:lnTo>
                <a:close/>
              </a:path>
              <a:path w="1804670" h="1384300">
                <a:moveTo>
                  <a:pt x="0" y="0"/>
                </a:moveTo>
                <a:lnTo>
                  <a:pt x="54863" y="115823"/>
                </a:lnTo>
                <a:lnTo>
                  <a:pt x="78883" y="84493"/>
                </a:lnTo>
                <a:lnTo>
                  <a:pt x="64007" y="73151"/>
                </a:lnTo>
                <a:lnTo>
                  <a:pt x="85343" y="42671"/>
                </a:lnTo>
                <a:lnTo>
                  <a:pt x="110947" y="42671"/>
                </a:lnTo>
                <a:lnTo>
                  <a:pt x="124967" y="24383"/>
                </a:lnTo>
                <a:lnTo>
                  <a:pt x="0" y="0"/>
                </a:lnTo>
                <a:close/>
              </a:path>
              <a:path w="1804670" h="1384300">
                <a:moveTo>
                  <a:pt x="85343" y="42671"/>
                </a:moveTo>
                <a:lnTo>
                  <a:pt x="64007" y="73151"/>
                </a:lnTo>
                <a:lnTo>
                  <a:pt x="78883" y="84493"/>
                </a:lnTo>
                <a:lnTo>
                  <a:pt x="101502" y="54991"/>
                </a:lnTo>
                <a:lnTo>
                  <a:pt x="85343" y="42671"/>
                </a:lnTo>
                <a:close/>
              </a:path>
              <a:path w="1804670" h="1384300">
                <a:moveTo>
                  <a:pt x="110947" y="42671"/>
                </a:moveTo>
                <a:lnTo>
                  <a:pt x="85343" y="42671"/>
                </a:lnTo>
                <a:lnTo>
                  <a:pt x="101502" y="54991"/>
                </a:lnTo>
                <a:lnTo>
                  <a:pt x="110947" y="4267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3557" name="Freeform 4">
            <a:extLst>
              <a:ext uri="{FF2B5EF4-FFF2-40B4-BE49-F238E27FC236}">
                <a16:creationId xmlns:a16="http://schemas.microsoft.com/office/drawing/2014/main" xmlns="" id="{147488F9-518A-4295-B812-F49100710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848" y="2501153"/>
            <a:ext cx="346210" cy="403412"/>
          </a:xfrm>
          <a:custGeom>
            <a:avLst/>
            <a:gdLst>
              <a:gd name="T0" fmla="*/ 36489 w 405764"/>
              <a:gd name="T1" fmla="*/ 322627 h 445135"/>
              <a:gd name="T2" fmla="*/ 0 w 405764"/>
              <a:gd name="T3" fmla="*/ 444373 h 445135"/>
              <a:gd name="T4" fmla="*/ 121634 w 405764"/>
              <a:gd name="T5" fmla="*/ 398718 h 445135"/>
              <a:gd name="T6" fmla="*/ 108010 w 405764"/>
              <a:gd name="T7" fmla="*/ 386544 h 445135"/>
              <a:gd name="T8" fmla="*/ 79062 w 405764"/>
              <a:gd name="T9" fmla="*/ 386544 h 445135"/>
              <a:gd name="T10" fmla="*/ 51695 w 405764"/>
              <a:gd name="T11" fmla="*/ 362195 h 445135"/>
              <a:gd name="T12" fmla="*/ 64639 w 405764"/>
              <a:gd name="T13" fmla="*/ 347783 h 445135"/>
              <a:gd name="T14" fmla="*/ 36489 w 405764"/>
              <a:gd name="T15" fmla="*/ 322627 h 445135"/>
              <a:gd name="T16" fmla="*/ 64639 w 405764"/>
              <a:gd name="T17" fmla="*/ 347783 h 445135"/>
              <a:gd name="T18" fmla="*/ 51695 w 405764"/>
              <a:gd name="T19" fmla="*/ 362195 h 445135"/>
              <a:gd name="T20" fmla="*/ 79062 w 405764"/>
              <a:gd name="T21" fmla="*/ 386544 h 445135"/>
              <a:gd name="T22" fmla="*/ 91953 w 405764"/>
              <a:gd name="T23" fmla="*/ 372193 h 445135"/>
              <a:gd name="T24" fmla="*/ 64639 w 405764"/>
              <a:gd name="T25" fmla="*/ 347783 h 445135"/>
              <a:gd name="T26" fmla="*/ 91953 w 405764"/>
              <a:gd name="T27" fmla="*/ 372193 h 445135"/>
              <a:gd name="T28" fmla="*/ 79062 w 405764"/>
              <a:gd name="T29" fmla="*/ 386544 h 445135"/>
              <a:gd name="T30" fmla="*/ 108010 w 405764"/>
              <a:gd name="T31" fmla="*/ 386544 h 445135"/>
              <a:gd name="T32" fmla="*/ 91953 w 405764"/>
              <a:gd name="T33" fmla="*/ 372193 h 445135"/>
              <a:gd name="T34" fmla="*/ 377066 w 405764"/>
              <a:gd name="T35" fmla="*/ 0 h 445135"/>
              <a:gd name="T36" fmla="*/ 64639 w 405764"/>
              <a:gd name="T37" fmla="*/ 347783 h 445135"/>
              <a:gd name="T38" fmla="*/ 91953 w 405764"/>
              <a:gd name="T39" fmla="*/ 372193 h 445135"/>
              <a:gd name="T40" fmla="*/ 404434 w 405764"/>
              <a:gd name="T41" fmla="*/ 24349 h 445135"/>
              <a:gd name="T42" fmla="*/ 377066 w 405764"/>
              <a:gd name="T43" fmla="*/ 0 h 4451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05764" h="445135">
                <a:moveTo>
                  <a:pt x="36575" y="323088"/>
                </a:moveTo>
                <a:lnTo>
                  <a:pt x="0" y="445008"/>
                </a:lnTo>
                <a:lnTo>
                  <a:pt x="121920" y="399288"/>
                </a:lnTo>
                <a:lnTo>
                  <a:pt x="108264" y="387096"/>
                </a:lnTo>
                <a:lnTo>
                  <a:pt x="79248" y="387096"/>
                </a:lnTo>
                <a:lnTo>
                  <a:pt x="51816" y="362712"/>
                </a:lnTo>
                <a:lnTo>
                  <a:pt x="64791" y="348280"/>
                </a:lnTo>
                <a:lnTo>
                  <a:pt x="36575" y="323088"/>
                </a:lnTo>
                <a:close/>
              </a:path>
              <a:path w="405764" h="445135">
                <a:moveTo>
                  <a:pt x="64791" y="348280"/>
                </a:moveTo>
                <a:lnTo>
                  <a:pt x="51816" y="362712"/>
                </a:lnTo>
                <a:lnTo>
                  <a:pt x="79248" y="387096"/>
                </a:lnTo>
                <a:lnTo>
                  <a:pt x="92169" y="372725"/>
                </a:lnTo>
                <a:lnTo>
                  <a:pt x="64791" y="348280"/>
                </a:lnTo>
                <a:close/>
              </a:path>
              <a:path w="405764" h="445135">
                <a:moveTo>
                  <a:pt x="92169" y="372725"/>
                </a:moveTo>
                <a:lnTo>
                  <a:pt x="79248" y="387096"/>
                </a:lnTo>
                <a:lnTo>
                  <a:pt x="108264" y="387096"/>
                </a:lnTo>
                <a:lnTo>
                  <a:pt x="92169" y="372725"/>
                </a:lnTo>
                <a:close/>
              </a:path>
              <a:path w="405764" h="445135">
                <a:moveTo>
                  <a:pt x="377952" y="0"/>
                </a:moveTo>
                <a:lnTo>
                  <a:pt x="64791" y="348280"/>
                </a:lnTo>
                <a:lnTo>
                  <a:pt x="92169" y="372725"/>
                </a:lnTo>
                <a:lnTo>
                  <a:pt x="405384" y="24384"/>
                </a:lnTo>
                <a:lnTo>
                  <a:pt x="37795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3558" name="Freeform 5">
            <a:extLst>
              <a:ext uri="{FF2B5EF4-FFF2-40B4-BE49-F238E27FC236}">
                <a16:creationId xmlns:a16="http://schemas.microsoft.com/office/drawing/2014/main" xmlns="" id="{29F4EA76-B63A-490F-BEA9-521224613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203" y="2838290"/>
            <a:ext cx="96395" cy="1505591"/>
          </a:xfrm>
          <a:custGeom>
            <a:avLst/>
            <a:gdLst>
              <a:gd name="T0" fmla="*/ 75986 w 113029"/>
              <a:gd name="T1" fmla="*/ 97555 h 1658620"/>
              <a:gd name="T2" fmla="*/ 36472 w 113029"/>
              <a:gd name="T3" fmla="*/ 97555 h 1658620"/>
              <a:gd name="T4" fmla="*/ 36472 w 113029"/>
              <a:gd name="T5" fmla="*/ 1658430 h 1658620"/>
              <a:gd name="T6" fmla="*/ 75986 w 113029"/>
              <a:gd name="T7" fmla="*/ 1658430 h 1658620"/>
              <a:gd name="T8" fmla="*/ 75986 w 113029"/>
              <a:gd name="T9" fmla="*/ 97555 h 1658620"/>
              <a:gd name="T10" fmla="*/ 57750 w 113029"/>
              <a:gd name="T11" fmla="*/ 0 h 1658620"/>
              <a:gd name="T12" fmla="*/ 0 w 113029"/>
              <a:gd name="T13" fmla="*/ 115846 h 1658620"/>
              <a:gd name="T14" fmla="*/ 36472 w 113029"/>
              <a:gd name="T15" fmla="*/ 115846 h 1658620"/>
              <a:gd name="T16" fmla="*/ 36472 w 113029"/>
              <a:gd name="T17" fmla="*/ 97555 h 1658620"/>
              <a:gd name="T18" fmla="*/ 103821 w 113029"/>
              <a:gd name="T19" fmla="*/ 97555 h 1658620"/>
              <a:gd name="T20" fmla="*/ 57750 w 113029"/>
              <a:gd name="T21" fmla="*/ 0 h 1658620"/>
              <a:gd name="T22" fmla="*/ 103821 w 113029"/>
              <a:gd name="T23" fmla="*/ 97555 h 1658620"/>
              <a:gd name="T24" fmla="*/ 75986 w 113029"/>
              <a:gd name="T25" fmla="*/ 97555 h 1658620"/>
              <a:gd name="T26" fmla="*/ 75986 w 113029"/>
              <a:gd name="T27" fmla="*/ 115846 h 1658620"/>
              <a:gd name="T28" fmla="*/ 112459 w 113029"/>
              <a:gd name="T29" fmla="*/ 115846 h 1658620"/>
              <a:gd name="T30" fmla="*/ 103821 w 113029"/>
              <a:gd name="T31" fmla="*/ 97555 h 16586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3029" h="1658620">
                <a:moveTo>
                  <a:pt x="76200" y="97536"/>
                </a:moveTo>
                <a:lnTo>
                  <a:pt x="36575" y="97536"/>
                </a:lnTo>
                <a:lnTo>
                  <a:pt x="36575" y="1658112"/>
                </a:lnTo>
                <a:lnTo>
                  <a:pt x="76200" y="1658112"/>
                </a:lnTo>
                <a:lnTo>
                  <a:pt x="76200" y="97536"/>
                </a:lnTo>
                <a:close/>
              </a:path>
              <a:path w="113029" h="1658620">
                <a:moveTo>
                  <a:pt x="57912" y="0"/>
                </a:moveTo>
                <a:lnTo>
                  <a:pt x="0" y="115824"/>
                </a:lnTo>
                <a:lnTo>
                  <a:pt x="36575" y="115824"/>
                </a:lnTo>
                <a:lnTo>
                  <a:pt x="36575" y="97536"/>
                </a:lnTo>
                <a:lnTo>
                  <a:pt x="104113" y="97536"/>
                </a:lnTo>
                <a:lnTo>
                  <a:pt x="57912" y="0"/>
                </a:lnTo>
                <a:close/>
              </a:path>
              <a:path w="113029" h="1658620">
                <a:moveTo>
                  <a:pt x="104113" y="97536"/>
                </a:moveTo>
                <a:lnTo>
                  <a:pt x="76200" y="97536"/>
                </a:lnTo>
                <a:lnTo>
                  <a:pt x="76200" y="115824"/>
                </a:lnTo>
                <a:lnTo>
                  <a:pt x="112775" y="115824"/>
                </a:lnTo>
                <a:lnTo>
                  <a:pt x="104113" y="97536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875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8D1E4807-379C-4404-9958-B4266ACA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294" y="988360"/>
            <a:ext cx="170117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Вход в сооружение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10F62217-74E1-4D5D-B93F-D57AB080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30" y="3676811"/>
            <a:ext cx="3343974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Входная дверь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xmlns="" id="{698EB194-1470-4939-9766-0FF0C3E04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30" y="3090423"/>
            <a:ext cx="3346690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Входная площадка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xmlns="" id="{0153192E-14E2-493D-BC6B-A2DED60E6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07" y="4266080"/>
            <a:ext cx="3343974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Входной тамбур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xmlns="" id="{5C6006EE-DB75-4B0B-8873-184E467F6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30" y="2501153"/>
            <a:ext cx="3346690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Входная лестница и пандус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xmlns="" id="{929AD844-EA38-4E67-ADB9-8ED8892F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7062" y="1956457"/>
            <a:ext cx="3071080" cy="3825208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846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CB5182FD-D372-4E70-825A-543C816C2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133" y="564838"/>
            <a:ext cx="17011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rgbClr val="BF0000"/>
                </a:solidFill>
              </a:rPr>
              <a:t>Вход в сооружение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82840A50-DCAB-4B0B-8170-9E5F8D1F5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517" y="1793742"/>
            <a:ext cx="1584417" cy="229224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5604" name="Freeform 4">
            <a:extLst>
              <a:ext uri="{FF2B5EF4-FFF2-40B4-BE49-F238E27FC236}">
                <a16:creationId xmlns:a16="http://schemas.microsoft.com/office/drawing/2014/main" xmlns="" id="{19449279-A38D-4460-AE52-2AEA3633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086" y="1787979"/>
            <a:ext cx="1595279" cy="2303769"/>
          </a:xfrm>
          <a:custGeom>
            <a:avLst/>
            <a:gdLst>
              <a:gd name="T0" fmla="*/ 0 w 1865629"/>
              <a:gd name="T1" fmla="*/ 0 h 2539365"/>
              <a:gd name="T2" fmla="*/ 1865060 w 1865629"/>
              <a:gd name="T3" fmla="*/ 0 h 2539365"/>
              <a:gd name="T4" fmla="*/ 1865060 w 1865629"/>
              <a:gd name="T5" fmla="*/ 2538031 h 2539365"/>
              <a:gd name="T6" fmla="*/ 0 w 1865629"/>
              <a:gd name="T7" fmla="*/ 2538031 h 2539365"/>
              <a:gd name="T8" fmla="*/ 0 w 1865629"/>
              <a:gd name="T9" fmla="*/ 0 h 25393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65629" h="2539365">
                <a:moveTo>
                  <a:pt x="0" y="0"/>
                </a:moveTo>
                <a:lnTo>
                  <a:pt x="1865376" y="0"/>
                </a:lnTo>
                <a:lnTo>
                  <a:pt x="1865376" y="2538984"/>
                </a:lnTo>
                <a:lnTo>
                  <a:pt x="0" y="2538984"/>
                </a:lnTo>
                <a:lnTo>
                  <a:pt x="0" y="0"/>
                </a:lnTo>
                <a:close/>
              </a:path>
            </a:pathLst>
          </a:custGeom>
          <a:noFill/>
          <a:ln w="9000" cap="flat">
            <a:solidFill>
              <a:srgbClr val="9595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xmlns="" id="{56C21122-C8C1-4CEF-99DC-7BBB48F57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68" y="1793742"/>
            <a:ext cx="1714754" cy="2303769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5606" name="Freeform 6">
            <a:extLst>
              <a:ext uri="{FF2B5EF4-FFF2-40B4-BE49-F238E27FC236}">
                <a16:creationId xmlns:a16="http://schemas.microsoft.com/office/drawing/2014/main" xmlns="" id="{F70E3707-5CEA-4D39-A294-5C5EC8AF7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37" y="1787979"/>
            <a:ext cx="1725616" cy="2315295"/>
          </a:xfrm>
          <a:custGeom>
            <a:avLst/>
            <a:gdLst>
              <a:gd name="T0" fmla="*/ 0 w 2018030"/>
              <a:gd name="T1" fmla="*/ 0 h 2551429"/>
              <a:gd name="T2" fmla="*/ 2017458 w 2018030"/>
              <a:gd name="T3" fmla="*/ 0 h 2551429"/>
              <a:gd name="T4" fmla="*/ 2017458 w 2018030"/>
              <a:gd name="T5" fmla="*/ 2550859 h 2551429"/>
              <a:gd name="T6" fmla="*/ 0 w 2018030"/>
              <a:gd name="T7" fmla="*/ 2550859 h 2551429"/>
              <a:gd name="T8" fmla="*/ 0 w 2018030"/>
              <a:gd name="T9" fmla="*/ 0 h 2551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8030" h="2551429">
                <a:moveTo>
                  <a:pt x="0" y="0"/>
                </a:moveTo>
                <a:lnTo>
                  <a:pt x="2017776" y="0"/>
                </a:lnTo>
                <a:lnTo>
                  <a:pt x="2017776" y="2551176"/>
                </a:lnTo>
                <a:lnTo>
                  <a:pt x="0" y="2551176"/>
                </a:lnTo>
                <a:lnTo>
                  <a:pt x="0" y="0"/>
                </a:lnTo>
                <a:close/>
              </a:path>
            </a:pathLst>
          </a:custGeom>
          <a:noFill/>
          <a:ln w="9000" cap="flat">
            <a:solidFill>
              <a:srgbClr val="9595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xmlns="" id="{8A2B820F-053C-4AFB-A604-6A61FF810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7352" y="1793742"/>
            <a:ext cx="4253623" cy="2303769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5608" name="Freeform 8">
            <a:extLst>
              <a:ext uri="{FF2B5EF4-FFF2-40B4-BE49-F238E27FC236}">
                <a16:creationId xmlns:a16="http://schemas.microsoft.com/office/drawing/2014/main" xmlns="" id="{AF3F9075-4696-459F-A90E-3F0DCFE9F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921" y="1787979"/>
            <a:ext cx="4264485" cy="2315295"/>
          </a:xfrm>
          <a:custGeom>
            <a:avLst/>
            <a:gdLst>
              <a:gd name="T0" fmla="*/ 0 w 4986655"/>
              <a:gd name="T1" fmla="*/ 0 h 2551429"/>
              <a:gd name="T2" fmla="*/ 4986211 w 4986655"/>
              <a:gd name="T3" fmla="*/ 0 h 2551429"/>
              <a:gd name="T4" fmla="*/ 4986211 w 4986655"/>
              <a:gd name="T5" fmla="*/ 2550859 h 2551429"/>
              <a:gd name="T6" fmla="*/ 0 w 4986655"/>
              <a:gd name="T7" fmla="*/ 2550859 h 2551429"/>
              <a:gd name="T8" fmla="*/ 0 w 4986655"/>
              <a:gd name="T9" fmla="*/ 0 h 2551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86655" h="2551429">
                <a:moveTo>
                  <a:pt x="0" y="0"/>
                </a:moveTo>
                <a:lnTo>
                  <a:pt x="4986528" y="0"/>
                </a:lnTo>
                <a:lnTo>
                  <a:pt x="4986528" y="2551176"/>
                </a:lnTo>
                <a:lnTo>
                  <a:pt x="0" y="2551176"/>
                </a:lnTo>
                <a:lnTo>
                  <a:pt x="0" y="0"/>
                </a:lnTo>
                <a:close/>
              </a:path>
            </a:pathLst>
          </a:custGeom>
          <a:noFill/>
          <a:ln w="9000" cap="flat">
            <a:solidFill>
              <a:srgbClr val="9595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25609" name="Rectangle 9">
            <a:extLst>
              <a:ext uri="{FF2B5EF4-FFF2-40B4-BE49-F238E27FC236}">
                <a16:creationId xmlns:a16="http://schemas.microsoft.com/office/drawing/2014/main" xmlns="" id="{853395F8-FD17-433C-9E9F-90E2CDB6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574" y="4492279"/>
            <a:ext cx="480755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>
                <a:solidFill>
                  <a:srgbClr val="BF0000"/>
                </a:solidFill>
              </a:rPr>
              <a:t>Не менее одного входа  </a:t>
            </a:r>
            <a:r>
              <a:rPr lang="ru-RU" altLang="ru-RU" b="1">
                <a:solidFill>
                  <a:srgbClr val="BF0000"/>
                </a:solidFill>
              </a:rPr>
              <a:t>для каждой категории посетителей </a:t>
            </a:r>
            <a:r>
              <a:rPr lang="ru-RU" altLang="ru-RU">
                <a:solidFill>
                  <a:srgbClr val="BF0000"/>
                </a:solidFill>
              </a:rPr>
              <a:t>сооружения  должен быть доступен для людей с инвалидностью.</a:t>
            </a:r>
          </a:p>
        </p:txBody>
      </p:sp>
      <p:sp>
        <p:nvSpPr>
          <p:cNvPr id="25610" name="Rectangle 10">
            <a:extLst>
              <a:ext uri="{FF2B5EF4-FFF2-40B4-BE49-F238E27FC236}">
                <a16:creationId xmlns:a16="http://schemas.microsoft.com/office/drawing/2014/main" xmlns="" id="{3C4BDEA6-8E9F-4670-9A52-906781851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52" y="4554232"/>
            <a:ext cx="166995" cy="66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4200" dirty="0">
                <a:solidFill>
                  <a:srgbClr val="A40020"/>
                </a:solidFill>
              </a:rPr>
              <a:t>!</a:t>
            </a:r>
          </a:p>
        </p:txBody>
      </p:sp>
      <p:sp>
        <p:nvSpPr>
          <p:cNvPr id="25611" name="Rectangle 11">
            <a:extLst>
              <a:ext uri="{FF2B5EF4-FFF2-40B4-BE49-F238E27FC236}">
                <a16:creationId xmlns:a16="http://schemas.microsoft.com/office/drawing/2014/main" xmlns="" id="{650347AE-480C-4D8D-9B63-3EB80D4BF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223" y="4277606"/>
            <a:ext cx="1235492" cy="1305325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0915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6B8287B9-3DB0-4430-BA14-49F1F9AD3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839" y="2037140"/>
            <a:ext cx="2468269" cy="196086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924EC031-C983-4D88-ADA0-0B6B30765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93" y="4070046"/>
            <a:ext cx="2447904" cy="1711618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xmlns="" id="{6FE03BEE-A69E-43BF-B7F5-360BC31BA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045" y="908720"/>
            <a:ext cx="32747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Входная площадка и входной тамбур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xmlns="" id="{E8F43B4E-BE33-4758-93E3-0FDEB2331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417" y="2417094"/>
            <a:ext cx="4459991" cy="333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Входная площадка </a:t>
            </a:r>
            <a:r>
              <a:rPr lang="ru-RU" altLang="ru-RU" sz="1200" dirty="0">
                <a:solidFill>
                  <a:srgbClr val="000000"/>
                </a:solidFill>
              </a:rPr>
              <a:t>должна иметь: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-навес,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-водоотвод,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-в зависимости от местных климатических условий – подогрев  поверхности покрытия.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Размеры входной площадки при открывании двери наружу  должны быть 1,4 х 2,0 м или 1,5 х 1,85 м. Размеры входной  площадки с пандусом не менее 2,2 х 2,2 м.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Поверхность покрытия входной площадки должна обладать  противоскользящими свойствами.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Входной тамбур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endParaRPr lang="ru-RU" altLang="ru-RU" sz="13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</a:rPr>
              <a:t>Для того чтобы предотвратить проникновение в здание влаги  на обуви посетителей/ колесах кресла-коляски, во входном  вестибюле следует предусмотреть чистящую  поверхность/коврик. При этом коврик не должен создавать  опасности спотыкания об него.</a:t>
            </a:r>
          </a:p>
        </p:txBody>
      </p:sp>
    </p:spTree>
    <p:extLst>
      <p:ext uri="{BB962C8B-B14F-4D97-AF65-F5344CB8AC3E}">
        <p14:creationId xmlns:p14="http://schemas.microsoft.com/office/powerpoint/2010/main" val="1442476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xmlns="" id="{17D9E219-D4E7-42D2-9787-74360AF6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998" y="2055960"/>
            <a:ext cx="3893837" cy="319991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826479BA-4E05-4308-B2C8-7DE1C6C5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546" y="1992566"/>
            <a:ext cx="2340647" cy="318695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xmlns="" id="{AA1BB5B8-60A0-467F-A6C8-D25EC509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692696"/>
            <a:ext cx="487951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BF0000"/>
                </a:solidFill>
              </a:rPr>
              <a:t>Вход в сооружение.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BF0000"/>
                </a:solidFill>
              </a:rPr>
              <a:t>Примеры контрастного обозначения дверных проемов.</a:t>
            </a:r>
          </a:p>
        </p:txBody>
      </p:sp>
    </p:spTree>
    <p:extLst>
      <p:ext uri="{BB962C8B-B14F-4D97-AF65-F5344CB8AC3E}">
        <p14:creationId xmlns:p14="http://schemas.microsoft.com/office/powerpoint/2010/main" val="2765692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xmlns="" id="{9FE60CF2-8CC6-4D65-A32D-37ED9F943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836712"/>
            <a:ext cx="5248805" cy="65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Схема расположения контрастной маркировки прозрачных  полотен дверей/стен (1)</a:t>
            </a:r>
          </a:p>
          <a:p>
            <a:pPr algn="ctr" eaLnBrk="1">
              <a:lnSpc>
                <a:spcPct val="101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и дверного проема (2)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0F3A57DE-799A-4AA3-9356-06DEE5DA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399" y="2187608"/>
            <a:ext cx="6383829" cy="3855464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932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621636" y="2564318"/>
            <a:ext cx="8137235" cy="29546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Приказом Минтруда России от 30 июля 2015 года N 527н определен и утвержден Порядок обеспечения условий доступности для инвалидов объектов и услуг, а также оказания им при этом необходимой помощи в сфере социальной защиты</a:t>
            </a: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91808" y="1412776"/>
            <a:ext cx="8475141" cy="864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 b="1">
                <a:solidFill>
                  <a:srgbClr val="333333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marL="376238" marR="0" lvl="0" indent="0" algn="ct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6238" algn="l"/>
                <a:tab pos="823913" algn="l"/>
                <a:tab pos="1273175" algn="l"/>
                <a:tab pos="1722438" algn="l"/>
                <a:tab pos="2171700" algn="l"/>
                <a:tab pos="2620963" algn="l"/>
                <a:tab pos="3070225" algn="l"/>
                <a:tab pos="3519488" algn="l"/>
                <a:tab pos="3968750" algn="l"/>
                <a:tab pos="4418013" algn="l"/>
                <a:tab pos="4867275" algn="l"/>
                <a:tab pos="5316538" algn="l"/>
                <a:tab pos="5765800" algn="l"/>
                <a:tab pos="6215063" algn="l"/>
                <a:tab pos="6664325" algn="l"/>
                <a:tab pos="7113588" algn="l"/>
                <a:tab pos="7562850" algn="l"/>
                <a:tab pos="8012113" algn="l"/>
                <a:tab pos="8461375" algn="l"/>
                <a:tab pos="8910638" algn="l"/>
                <a:tab pos="9359900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Основные действующие нормы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Lucida Sans Unicode"/>
              </a:rPr>
              <a:t>о защите прав инвалидов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675283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xmlns="" id="{464F3C0E-6BA2-4892-AD08-F50F061F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79" y="2103504"/>
            <a:ext cx="2919020" cy="28757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7EC0CFF4-679E-491C-9524-3B7C49A1A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000" y="2083334"/>
            <a:ext cx="2032453" cy="2911769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CEF048AE-22B4-43FC-A3EB-D3C607A87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718" y="2103504"/>
            <a:ext cx="2864713" cy="287575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29701" name="Rectangle 4">
            <a:extLst>
              <a:ext uri="{FF2B5EF4-FFF2-40B4-BE49-F238E27FC236}">
                <a16:creationId xmlns:a16="http://schemas.microsoft.com/office/drawing/2014/main" xmlns="" id="{5AD9530C-DF74-47DD-AFC0-D5B2837EE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282" y="764704"/>
            <a:ext cx="45034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indent="841375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Примеры контрастной маркировки  прозрачных поверхностей дверных полотен и стен</a:t>
            </a:r>
          </a:p>
        </p:txBody>
      </p:sp>
    </p:spTree>
    <p:extLst>
      <p:ext uri="{BB962C8B-B14F-4D97-AF65-F5344CB8AC3E}">
        <p14:creationId xmlns:p14="http://schemas.microsoft.com/office/powerpoint/2010/main" val="288726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xmlns="" id="{C61C15D9-68FE-4339-BDBC-8E17B08E1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744" y="2010720"/>
            <a:ext cx="3278807" cy="322441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CDFD6726-76A7-4FF0-A2DF-261B83ECD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835640"/>
            <a:ext cx="460797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652588" indent="-1633538" eaLnBrk="0"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52588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  <a:tab pos="9737725" algn="l"/>
                <a:tab pos="10186988" algn="l"/>
                <a:tab pos="10636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Пример контрастного обозначения </a:t>
            </a:r>
            <a:r>
              <a:rPr lang="ru-RU" altLang="ru-RU" sz="1400" b="1" dirty="0" smtClean="0">
                <a:solidFill>
                  <a:srgbClr val="BF0000"/>
                </a:solidFill>
              </a:rPr>
              <a:t>дверного проема  </a:t>
            </a:r>
            <a:r>
              <a:rPr lang="ru-RU" altLang="ru-RU" sz="1400" b="1" dirty="0">
                <a:solidFill>
                  <a:srgbClr val="BF0000"/>
                </a:solidFill>
              </a:rPr>
              <a:t>Дверная фурнитура.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F628E4BF-85A9-461C-833A-4743CDE53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7" y="1923411"/>
            <a:ext cx="4009239" cy="2423352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0725" name="Rectangle 4">
            <a:extLst>
              <a:ext uri="{FF2B5EF4-FFF2-40B4-BE49-F238E27FC236}">
                <a16:creationId xmlns:a16="http://schemas.microsoft.com/office/drawing/2014/main" xmlns="" id="{6A221DE1-CF6F-4A1A-9B8A-824CC2978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57" y="4704070"/>
            <a:ext cx="3254368" cy="66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Примеры П-образной ручки рычажного  типа и П-образной ручки вертикального  типа.</a:t>
            </a:r>
          </a:p>
        </p:txBody>
      </p:sp>
      <p:sp>
        <p:nvSpPr>
          <p:cNvPr id="30726" name="Rectangle 5">
            <a:extLst>
              <a:ext uri="{FF2B5EF4-FFF2-40B4-BE49-F238E27FC236}">
                <a16:creationId xmlns:a16="http://schemas.microsoft.com/office/drawing/2014/main" xmlns="" id="{70C1E835-D64F-4FFC-8344-FAA38DFB5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940" y="4951304"/>
            <a:ext cx="2585030" cy="137160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0911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xmlns="" id="{B17C722A-BB79-465B-B223-15A4014A0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634652"/>
            <a:ext cx="6935567" cy="447163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1D5766A3-105F-4C13-8F53-798F164E2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908720"/>
            <a:ext cx="2667849" cy="2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Схема оборудования пандуса</a:t>
            </a:r>
          </a:p>
        </p:txBody>
      </p:sp>
    </p:spTree>
    <p:extLst>
      <p:ext uri="{BB962C8B-B14F-4D97-AF65-F5344CB8AC3E}">
        <p14:creationId xmlns:p14="http://schemas.microsoft.com/office/powerpoint/2010/main" val="3967979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xmlns="" id="{16E0454A-F1F6-4122-8F2B-F3B4A78C3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7" y="1926292"/>
            <a:ext cx="7930231" cy="352985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xmlns="" id="{3AB2BA8D-8BBB-47BF-9DF3-4AAD51038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620688" y="709809"/>
            <a:ext cx="6700169" cy="1214557"/>
          </a:xfrm>
        </p:spPr>
        <p:txBody>
          <a:bodyPr tIns="66925" anchor="t"/>
          <a:lstStyle/>
          <a:p>
            <a:pPr marL="2757708">
              <a:buClrTx/>
              <a:buNone/>
              <a:tabLst>
                <a:tab pos="2757708" algn="l"/>
                <a:tab pos="3150275" algn="l"/>
                <a:tab pos="3544232" algn="l"/>
                <a:tab pos="3938191" algn="l"/>
                <a:tab pos="4332149" algn="l"/>
                <a:tab pos="4726108" algn="l"/>
                <a:tab pos="5120066" algn="l"/>
                <a:tab pos="5514024" algn="l"/>
                <a:tab pos="5907982" algn="l"/>
                <a:tab pos="6301941" algn="l"/>
                <a:tab pos="6695899" algn="l"/>
                <a:tab pos="7089858" algn="l"/>
                <a:tab pos="7483815" algn="l"/>
                <a:tab pos="7877774" algn="l"/>
                <a:tab pos="8271732" algn="l"/>
                <a:tab pos="8665691" algn="l"/>
                <a:tab pos="9059649" algn="l"/>
                <a:tab pos="9453607" algn="l"/>
                <a:tab pos="9847565" algn="l"/>
                <a:tab pos="10241524" algn="l"/>
                <a:tab pos="10635482" algn="l"/>
              </a:tabLst>
            </a:pPr>
            <a:r>
              <a:rPr lang="ru-RU" altLang="ru-RU" sz="1600" b="0" dirty="0">
                <a:latin typeface="Calibri" panose="020F0502020204030204" pitchFamily="34" charset="0"/>
              </a:rPr>
              <a:t>Маркировка лестничных маршей</a:t>
            </a:r>
          </a:p>
        </p:txBody>
      </p:sp>
    </p:spTree>
    <p:extLst>
      <p:ext uri="{BB962C8B-B14F-4D97-AF65-F5344CB8AC3E}">
        <p14:creationId xmlns:p14="http://schemas.microsoft.com/office/powerpoint/2010/main" val="1051882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xmlns="" id="{7B5DF18B-1AFF-4634-AB66-4F4BD883F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549" y="626730"/>
            <a:ext cx="337520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ВХОД В ЗДАНИЕ (ТИПОВЫЕ ОШИБКИ)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xmlns="" id="{D84781D4-7AF8-4823-80F9-79421202E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086" y="3950554"/>
            <a:ext cx="3335828" cy="245072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xmlns="" id="{C79EE7C1-10F1-4CBA-80EA-5CF4A6813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679" y="1073364"/>
            <a:ext cx="3868041" cy="284405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3797" name="Rectangle 4">
            <a:extLst>
              <a:ext uri="{FF2B5EF4-FFF2-40B4-BE49-F238E27FC236}">
                <a16:creationId xmlns:a16="http://schemas.microsoft.com/office/drawing/2014/main" xmlns="" id="{0026A768-CBA6-4632-90EF-39442A384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55" y="1076246"/>
            <a:ext cx="3868040" cy="2844053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3798" name="Freeform 5">
            <a:extLst>
              <a:ext uri="{FF2B5EF4-FFF2-40B4-BE49-F238E27FC236}">
                <a16:creationId xmlns:a16="http://schemas.microsoft.com/office/drawing/2014/main" xmlns="" id="{339A31F9-7FDD-44CF-B384-663F0ACDC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40" y="3364167"/>
            <a:ext cx="943591" cy="1897476"/>
          </a:xfrm>
          <a:custGeom>
            <a:avLst/>
            <a:gdLst>
              <a:gd name="T0" fmla="*/ 1030731 w 1103630"/>
              <a:gd name="T1" fmla="*/ 104605 h 2091054"/>
              <a:gd name="T2" fmla="*/ 0 w 1103630"/>
              <a:gd name="T3" fmla="*/ 2078421 h 2091054"/>
              <a:gd name="T4" fmla="*/ 21329 w 1103630"/>
              <a:gd name="T5" fmla="*/ 2090611 h 2091054"/>
              <a:gd name="T6" fmla="*/ 1054960 w 1103630"/>
              <a:gd name="T7" fmla="*/ 117048 h 2091054"/>
              <a:gd name="T8" fmla="*/ 1030731 w 1103630"/>
              <a:gd name="T9" fmla="*/ 104605 h 2091054"/>
              <a:gd name="T10" fmla="*/ 1101005 w 1103630"/>
              <a:gd name="T11" fmla="*/ 94473 h 2091054"/>
              <a:gd name="T12" fmla="*/ 1036021 w 1103630"/>
              <a:gd name="T13" fmla="*/ 94473 h 2091054"/>
              <a:gd name="T14" fmla="*/ 1060399 w 1103630"/>
              <a:gd name="T15" fmla="*/ 106663 h 2091054"/>
              <a:gd name="T16" fmla="*/ 1054960 w 1103630"/>
              <a:gd name="T17" fmla="*/ 117048 h 2091054"/>
              <a:gd name="T18" fmla="*/ 1100011 w 1103630"/>
              <a:gd name="T19" fmla="*/ 140187 h 2091054"/>
              <a:gd name="T20" fmla="*/ 1101005 w 1103630"/>
              <a:gd name="T21" fmla="*/ 94473 h 2091054"/>
              <a:gd name="T22" fmla="*/ 1036021 w 1103630"/>
              <a:gd name="T23" fmla="*/ 94473 h 2091054"/>
              <a:gd name="T24" fmla="*/ 1030731 w 1103630"/>
              <a:gd name="T25" fmla="*/ 104605 h 2091054"/>
              <a:gd name="T26" fmla="*/ 1054960 w 1103630"/>
              <a:gd name="T27" fmla="*/ 117048 h 2091054"/>
              <a:gd name="T28" fmla="*/ 1060399 w 1103630"/>
              <a:gd name="T29" fmla="*/ 106663 h 2091054"/>
              <a:gd name="T30" fmla="*/ 1036021 w 1103630"/>
              <a:gd name="T31" fmla="*/ 94473 h 2091054"/>
              <a:gd name="T32" fmla="*/ 1103059 w 1103630"/>
              <a:gd name="T33" fmla="*/ 0 h 2091054"/>
              <a:gd name="T34" fmla="*/ 987267 w 1103630"/>
              <a:gd name="T35" fmla="*/ 82284 h 2091054"/>
              <a:gd name="T36" fmla="*/ 1030731 w 1103630"/>
              <a:gd name="T37" fmla="*/ 104605 h 2091054"/>
              <a:gd name="T38" fmla="*/ 1036021 w 1103630"/>
              <a:gd name="T39" fmla="*/ 94473 h 2091054"/>
              <a:gd name="T40" fmla="*/ 1101005 w 1103630"/>
              <a:gd name="T41" fmla="*/ 94473 h 2091054"/>
              <a:gd name="T42" fmla="*/ 1103059 w 1103630"/>
              <a:gd name="T43" fmla="*/ 0 h 20910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03630" h="2091054">
                <a:moveTo>
                  <a:pt x="1031027" y="104621"/>
                </a:moveTo>
                <a:lnTo>
                  <a:pt x="0" y="2078736"/>
                </a:lnTo>
                <a:lnTo>
                  <a:pt x="21335" y="2090928"/>
                </a:lnTo>
                <a:lnTo>
                  <a:pt x="1055263" y="117066"/>
                </a:lnTo>
                <a:lnTo>
                  <a:pt x="1031027" y="104621"/>
                </a:lnTo>
                <a:close/>
              </a:path>
              <a:path w="1103630" h="2091054">
                <a:moveTo>
                  <a:pt x="1101321" y="94487"/>
                </a:moveTo>
                <a:lnTo>
                  <a:pt x="1036319" y="94487"/>
                </a:lnTo>
                <a:lnTo>
                  <a:pt x="1060704" y="106679"/>
                </a:lnTo>
                <a:lnTo>
                  <a:pt x="1055263" y="117066"/>
                </a:lnTo>
                <a:lnTo>
                  <a:pt x="1100327" y="140208"/>
                </a:lnTo>
                <a:lnTo>
                  <a:pt x="1101321" y="94487"/>
                </a:lnTo>
                <a:close/>
              </a:path>
              <a:path w="1103630" h="2091054">
                <a:moveTo>
                  <a:pt x="1036319" y="94487"/>
                </a:moveTo>
                <a:lnTo>
                  <a:pt x="1031027" y="104621"/>
                </a:lnTo>
                <a:lnTo>
                  <a:pt x="1055263" y="117066"/>
                </a:lnTo>
                <a:lnTo>
                  <a:pt x="1060704" y="106679"/>
                </a:lnTo>
                <a:lnTo>
                  <a:pt x="1036319" y="94487"/>
                </a:lnTo>
                <a:close/>
              </a:path>
              <a:path w="1103630" h="2091054">
                <a:moveTo>
                  <a:pt x="1103376" y="0"/>
                </a:moveTo>
                <a:lnTo>
                  <a:pt x="987551" y="82296"/>
                </a:lnTo>
                <a:lnTo>
                  <a:pt x="1031027" y="104621"/>
                </a:lnTo>
                <a:lnTo>
                  <a:pt x="1036319" y="94487"/>
                </a:lnTo>
                <a:lnTo>
                  <a:pt x="1101321" y="94487"/>
                </a:lnTo>
                <a:lnTo>
                  <a:pt x="110337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3799" name="Freeform 6">
            <a:extLst>
              <a:ext uri="{FF2B5EF4-FFF2-40B4-BE49-F238E27FC236}">
                <a16:creationId xmlns:a16="http://schemas.microsoft.com/office/drawing/2014/main" xmlns="" id="{BA6A74C3-2412-439F-BDBE-7E25CDCA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957" y="3034233"/>
            <a:ext cx="1543687" cy="2293684"/>
          </a:xfrm>
          <a:custGeom>
            <a:avLst/>
            <a:gdLst>
              <a:gd name="T0" fmla="*/ 83863 w 1804670"/>
              <a:gd name="T1" fmla="*/ 96081 h 2527300"/>
              <a:gd name="T2" fmla="*/ 64459 w 1804670"/>
              <a:gd name="T3" fmla="*/ 109775 h 2527300"/>
              <a:gd name="T4" fmla="*/ 1783393 w 1804670"/>
              <a:gd name="T5" fmla="*/ 2526792 h 2527300"/>
              <a:gd name="T6" fmla="*/ 1804734 w 1804670"/>
              <a:gd name="T7" fmla="*/ 2511552 h 2527300"/>
              <a:gd name="T8" fmla="*/ 83863 w 1804670"/>
              <a:gd name="T9" fmla="*/ 96081 h 2527300"/>
              <a:gd name="T10" fmla="*/ 0 w 1804670"/>
              <a:gd name="T11" fmla="*/ 0 h 2527300"/>
              <a:gd name="T12" fmla="*/ 21340 w 1804670"/>
              <a:gd name="T13" fmla="*/ 140208 h 2527300"/>
              <a:gd name="T14" fmla="*/ 64459 w 1804670"/>
              <a:gd name="T15" fmla="*/ 109775 h 2527300"/>
              <a:gd name="T16" fmla="*/ 57922 w 1804670"/>
              <a:gd name="T17" fmla="*/ 100584 h 2527300"/>
              <a:gd name="T18" fmla="*/ 76213 w 1804670"/>
              <a:gd name="T19" fmla="*/ 85344 h 2527300"/>
              <a:gd name="T20" fmla="*/ 99077 w 1804670"/>
              <a:gd name="T21" fmla="*/ 85344 h 2527300"/>
              <a:gd name="T22" fmla="*/ 124990 w 1804670"/>
              <a:gd name="T23" fmla="*/ 67056 h 2527300"/>
              <a:gd name="T24" fmla="*/ 0 w 1804670"/>
              <a:gd name="T25" fmla="*/ 0 h 2527300"/>
              <a:gd name="T26" fmla="*/ 76213 w 1804670"/>
              <a:gd name="T27" fmla="*/ 85344 h 2527300"/>
              <a:gd name="T28" fmla="*/ 57922 w 1804670"/>
              <a:gd name="T29" fmla="*/ 100584 h 2527300"/>
              <a:gd name="T30" fmla="*/ 64459 w 1804670"/>
              <a:gd name="T31" fmla="*/ 109775 h 2527300"/>
              <a:gd name="T32" fmla="*/ 83863 w 1804670"/>
              <a:gd name="T33" fmla="*/ 96081 h 2527300"/>
              <a:gd name="T34" fmla="*/ 76213 w 1804670"/>
              <a:gd name="T35" fmla="*/ 85344 h 2527300"/>
              <a:gd name="T36" fmla="*/ 99077 w 1804670"/>
              <a:gd name="T37" fmla="*/ 85344 h 2527300"/>
              <a:gd name="T38" fmla="*/ 76213 w 1804670"/>
              <a:gd name="T39" fmla="*/ 85344 h 2527300"/>
              <a:gd name="T40" fmla="*/ 83863 w 1804670"/>
              <a:gd name="T41" fmla="*/ 96081 h 2527300"/>
              <a:gd name="T42" fmla="*/ 99077 w 1804670"/>
              <a:gd name="T43" fmla="*/ 85344 h 2527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4670" h="2527300">
                <a:moveTo>
                  <a:pt x="83848" y="96081"/>
                </a:moveTo>
                <a:lnTo>
                  <a:pt x="64448" y="109775"/>
                </a:lnTo>
                <a:lnTo>
                  <a:pt x="1783079" y="2526792"/>
                </a:lnTo>
                <a:lnTo>
                  <a:pt x="1804416" y="2511552"/>
                </a:lnTo>
                <a:lnTo>
                  <a:pt x="83848" y="96081"/>
                </a:lnTo>
                <a:close/>
              </a:path>
              <a:path w="1804670" h="2527300">
                <a:moveTo>
                  <a:pt x="0" y="0"/>
                </a:moveTo>
                <a:lnTo>
                  <a:pt x="21336" y="140208"/>
                </a:lnTo>
                <a:lnTo>
                  <a:pt x="64448" y="109775"/>
                </a:lnTo>
                <a:lnTo>
                  <a:pt x="57912" y="100584"/>
                </a:lnTo>
                <a:lnTo>
                  <a:pt x="76200" y="85344"/>
                </a:lnTo>
                <a:lnTo>
                  <a:pt x="99060" y="85344"/>
                </a:lnTo>
                <a:lnTo>
                  <a:pt x="124968" y="67056"/>
                </a:lnTo>
                <a:lnTo>
                  <a:pt x="0" y="0"/>
                </a:lnTo>
                <a:close/>
              </a:path>
              <a:path w="1804670" h="2527300">
                <a:moveTo>
                  <a:pt x="76200" y="85344"/>
                </a:moveTo>
                <a:lnTo>
                  <a:pt x="57912" y="100584"/>
                </a:lnTo>
                <a:lnTo>
                  <a:pt x="64448" y="109775"/>
                </a:lnTo>
                <a:lnTo>
                  <a:pt x="83848" y="96081"/>
                </a:lnTo>
                <a:lnTo>
                  <a:pt x="76200" y="85344"/>
                </a:lnTo>
                <a:close/>
              </a:path>
              <a:path w="1804670" h="2527300">
                <a:moveTo>
                  <a:pt x="99060" y="85344"/>
                </a:moveTo>
                <a:lnTo>
                  <a:pt x="76200" y="85344"/>
                </a:lnTo>
                <a:lnTo>
                  <a:pt x="83848" y="96081"/>
                </a:lnTo>
                <a:lnTo>
                  <a:pt x="99060" y="853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3800" name="Freeform 7">
            <a:extLst>
              <a:ext uri="{FF2B5EF4-FFF2-40B4-BE49-F238E27FC236}">
                <a16:creationId xmlns:a16="http://schemas.microsoft.com/office/drawing/2014/main" xmlns="" id="{7D5D2F43-9816-466D-A782-64A37C049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905" y="2251903"/>
            <a:ext cx="1676740" cy="3076014"/>
          </a:xfrm>
          <a:custGeom>
            <a:avLst/>
            <a:gdLst>
              <a:gd name="T0" fmla="*/ 74015 w 1960245"/>
              <a:gd name="T1" fmla="*/ 103491 h 3389629"/>
              <a:gd name="T2" fmla="*/ 51051 w 1960245"/>
              <a:gd name="T3" fmla="*/ 115901 h 3389629"/>
              <a:gd name="T4" fmla="*/ 1938841 w 1960245"/>
              <a:gd name="T5" fmla="*/ 3389059 h 3389629"/>
              <a:gd name="T6" fmla="*/ 1960182 w 1960245"/>
              <a:gd name="T7" fmla="*/ 3376868 h 3389629"/>
              <a:gd name="T8" fmla="*/ 74015 w 1960245"/>
              <a:gd name="T9" fmla="*/ 103491 h 3389629"/>
              <a:gd name="T10" fmla="*/ 0 w 1960245"/>
              <a:gd name="T11" fmla="*/ 0 h 3389629"/>
              <a:gd name="T12" fmla="*/ 6097 w 1960245"/>
              <a:gd name="T13" fmla="*/ 140195 h 3389629"/>
              <a:gd name="T14" fmla="*/ 51051 w 1960245"/>
              <a:gd name="T15" fmla="*/ 115901 h 3389629"/>
              <a:gd name="T16" fmla="*/ 45727 w 1960245"/>
              <a:gd name="T17" fmla="*/ 106670 h 3389629"/>
              <a:gd name="T18" fmla="*/ 67066 w 1960245"/>
              <a:gd name="T19" fmla="*/ 91431 h 3389629"/>
              <a:gd name="T20" fmla="*/ 96332 w 1960245"/>
              <a:gd name="T21" fmla="*/ 91431 h 3389629"/>
              <a:gd name="T22" fmla="*/ 118891 w 1960245"/>
              <a:gd name="T23" fmla="*/ 79241 h 3389629"/>
              <a:gd name="T24" fmla="*/ 0 w 1960245"/>
              <a:gd name="T25" fmla="*/ 0 h 3389629"/>
              <a:gd name="T26" fmla="*/ 67066 w 1960245"/>
              <a:gd name="T27" fmla="*/ 91431 h 3389629"/>
              <a:gd name="T28" fmla="*/ 45727 w 1960245"/>
              <a:gd name="T29" fmla="*/ 106670 h 3389629"/>
              <a:gd name="T30" fmla="*/ 51051 w 1960245"/>
              <a:gd name="T31" fmla="*/ 115901 h 3389629"/>
              <a:gd name="T32" fmla="*/ 74015 w 1960245"/>
              <a:gd name="T33" fmla="*/ 103491 h 3389629"/>
              <a:gd name="T34" fmla="*/ 67066 w 1960245"/>
              <a:gd name="T35" fmla="*/ 91431 h 3389629"/>
              <a:gd name="T36" fmla="*/ 96332 w 1960245"/>
              <a:gd name="T37" fmla="*/ 91431 h 3389629"/>
              <a:gd name="T38" fmla="*/ 67066 w 1960245"/>
              <a:gd name="T39" fmla="*/ 91431 h 3389629"/>
              <a:gd name="T40" fmla="*/ 74015 w 1960245"/>
              <a:gd name="T41" fmla="*/ 103491 h 3389629"/>
              <a:gd name="T42" fmla="*/ 96332 w 1960245"/>
              <a:gd name="T43" fmla="*/ 91431 h 33896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60245" h="3389629">
                <a:moveTo>
                  <a:pt x="74003" y="103501"/>
                </a:moveTo>
                <a:lnTo>
                  <a:pt x="51043" y="115912"/>
                </a:lnTo>
                <a:lnTo>
                  <a:pt x="1938527" y="3389376"/>
                </a:lnTo>
                <a:lnTo>
                  <a:pt x="1959864" y="3377184"/>
                </a:lnTo>
                <a:lnTo>
                  <a:pt x="74003" y="103501"/>
                </a:lnTo>
                <a:close/>
              </a:path>
              <a:path w="1960245" h="3389629">
                <a:moveTo>
                  <a:pt x="0" y="0"/>
                </a:moveTo>
                <a:lnTo>
                  <a:pt x="6096" y="140208"/>
                </a:lnTo>
                <a:lnTo>
                  <a:pt x="51043" y="115912"/>
                </a:lnTo>
                <a:lnTo>
                  <a:pt x="45720" y="106680"/>
                </a:lnTo>
                <a:lnTo>
                  <a:pt x="67055" y="91440"/>
                </a:lnTo>
                <a:lnTo>
                  <a:pt x="96316" y="91440"/>
                </a:lnTo>
                <a:lnTo>
                  <a:pt x="118872" y="79248"/>
                </a:lnTo>
                <a:lnTo>
                  <a:pt x="0" y="0"/>
                </a:lnTo>
                <a:close/>
              </a:path>
              <a:path w="1960245" h="3389629">
                <a:moveTo>
                  <a:pt x="67055" y="91440"/>
                </a:moveTo>
                <a:lnTo>
                  <a:pt x="45720" y="106680"/>
                </a:lnTo>
                <a:lnTo>
                  <a:pt x="51043" y="115912"/>
                </a:lnTo>
                <a:lnTo>
                  <a:pt x="74003" y="103501"/>
                </a:lnTo>
                <a:lnTo>
                  <a:pt x="67055" y="91440"/>
                </a:lnTo>
                <a:close/>
              </a:path>
              <a:path w="1960245" h="3389629">
                <a:moveTo>
                  <a:pt x="96316" y="91440"/>
                </a:moveTo>
                <a:lnTo>
                  <a:pt x="67055" y="91440"/>
                </a:lnTo>
                <a:lnTo>
                  <a:pt x="74003" y="103501"/>
                </a:lnTo>
                <a:lnTo>
                  <a:pt x="96316" y="9144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3801" name="Freeform 8">
            <a:extLst>
              <a:ext uri="{FF2B5EF4-FFF2-40B4-BE49-F238E27FC236}">
                <a16:creationId xmlns:a16="http://schemas.microsoft.com/office/drawing/2014/main" xmlns="" id="{269822EC-5F91-4A5C-9831-371DEC14A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56" y="1989685"/>
            <a:ext cx="5007137" cy="3277720"/>
          </a:xfrm>
          <a:custGeom>
            <a:avLst/>
            <a:gdLst>
              <a:gd name="T0" fmla="*/ 5740619 w 5855334"/>
              <a:gd name="T1" fmla="*/ 55127 h 3611879"/>
              <a:gd name="T2" fmla="*/ 0 w 5855334"/>
              <a:gd name="T3" fmla="*/ 3590228 h 3611879"/>
              <a:gd name="T4" fmla="*/ 12191 w 5855334"/>
              <a:gd name="T5" fmla="*/ 3611562 h 3611879"/>
              <a:gd name="T6" fmla="*/ 5754257 w 5855334"/>
              <a:gd name="T7" fmla="*/ 77443 h 3611879"/>
              <a:gd name="T8" fmla="*/ 5740619 w 5855334"/>
              <a:gd name="T9" fmla="*/ 55127 h 3611879"/>
              <a:gd name="T10" fmla="*/ 5825316 w 5855334"/>
              <a:gd name="T11" fmla="*/ 48763 h 3611879"/>
              <a:gd name="T12" fmla="*/ 5750952 w 5855334"/>
              <a:gd name="T13" fmla="*/ 48763 h 3611879"/>
              <a:gd name="T14" fmla="*/ 5766192 w 5855334"/>
              <a:gd name="T15" fmla="*/ 70097 h 3611879"/>
              <a:gd name="T16" fmla="*/ 5754257 w 5855334"/>
              <a:gd name="T17" fmla="*/ 77443 h 3611879"/>
              <a:gd name="T18" fmla="*/ 5781430 w 5855334"/>
              <a:gd name="T19" fmla="*/ 121908 h 3611879"/>
              <a:gd name="T20" fmla="*/ 5825316 w 5855334"/>
              <a:gd name="T21" fmla="*/ 48763 h 3611879"/>
              <a:gd name="T22" fmla="*/ 5750952 w 5855334"/>
              <a:gd name="T23" fmla="*/ 48763 h 3611879"/>
              <a:gd name="T24" fmla="*/ 5740619 w 5855334"/>
              <a:gd name="T25" fmla="*/ 55127 h 3611879"/>
              <a:gd name="T26" fmla="*/ 5754257 w 5855334"/>
              <a:gd name="T27" fmla="*/ 77443 h 3611879"/>
              <a:gd name="T28" fmla="*/ 5766192 w 5855334"/>
              <a:gd name="T29" fmla="*/ 70097 h 3611879"/>
              <a:gd name="T30" fmla="*/ 5750952 w 5855334"/>
              <a:gd name="T31" fmla="*/ 48763 h 3611879"/>
              <a:gd name="T32" fmla="*/ 5854574 w 5855334"/>
              <a:gd name="T33" fmla="*/ 0 h 3611879"/>
              <a:gd name="T34" fmla="*/ 5714380 w 5855334"/>
              <a:gd name="T35" fmla="*/ 12190 h 3611879"/>
              <a:gd name="T36" fmla="*/ 5740619 w 5855334"/>
              <a:gd name="T37" fmla="*/ 55127 h 3611879"/>
              <a:gd name="T38" fmla="*/ 5750952 w 5855334"/>
              <a:gd name="T39" fmla="*/ 48763 h 3611879"/>
              <a:gd name="T40" fmla="*/ 5825316 w 5855334"/>
              <a:gd name="T41" fmla="*/ 48763 h 3611879"/>
              <a:gd name="T42" fmla="*/ 5854574 w 5855334"/>
              <a:gd name="T43" fmla="*/ 0 h 361187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855334" h="3611879">
                <a:moveTo>
                  <a:pt x="5741241" y="55132"/>
                </a:moveTo>
                <a:lnTo>
                  <a:pt x="0" y="3590543"/>
                </a:lnTo>
                <a:lnTo>
                  <a:pt x="12192" y="3611879"/>
                </a:lnTo>
                <a:lnTo>
                  <a:pt x="5754880" y="77450"/>
                </a:lnTo>
                <a:lnTo>
                  <a:pt x="5741241" y="55132"/>
                </a:lnTo>
                <a:close/>
              </a:path>
              <a:path w="5855334" h="3611879">
                <a:moveTo>
                  <a:pt x="5825947" y="48767"/>
                </a:moveTo>
                <a:lnTo>
                  <a:pt x="5751575" y="48767"/>
                </a:lnTo>
                <a:lnTo>
                  <a:pt x="5766816" y="70103"/>
                </a:lnTo>
                <a:lnTo>
                  <a:pt x="5754880" y="77450"/>
                </a:lnTo>
                <a:lnTo>
                  <a:pt x="5782056" y="121919"/>
                </a:lnTo>
                <a:lnTo>
                  <a:pt x="5825947" y="48767"/>
                </a:lnTo>
                <a:close/>
              </a:path>
              <a:path w="5855334" h="3611879">
                <a:moveTo>
                  <a:pt x="5751575" y="48767"/>
                </a:moveTo>
                <a:lnTo>
                  <a:pt x="5741241" y="55132"/>
                </a:lnTo>
                <a:lnTo>
                  <a:pt x="5754880" y="77450"/>
                </a:lnTo>
                <a:lnTo>
                  <a:pt x="5766816" y="70103"/>
                </a:lnTo>
                <a:lnTo>
                  <a:pt x="5751575" y="48767"/>
                </a:lnTo>
                <a:close/>
              </a:path>
              <a:path w="5855334" h="3611879">
                <a:moveTo>
                  <a:pt x="5855208" y="0"/>
                </a:moveTo>
                <a:lnTo>
                  <a:pt x="5714999" y="12191"/>
                </a:lnTo>
                <a:lnTo>
                  <a:pt x="5741241" y="55132"/>
                </a:lnTo>
                <a:lnTo>
                  <a:pt x="5751575" y="48767"/>
                </a:lnTo>
                <a:lnTo>
                  <a:pt x="5825947" y="48767"/>
                </a:lnTo>
                <a:lnTo>
                  <a:pt x="585520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3802" name="Freeform 9">
            <a:extLst>
              <a:ext uri="{FF2B5EF4-FFF2-40B4-BE49-F238E27FC236}">
                <a16:creationId xmlns:a16="http://schemas.microsoft.com/office/drawing/2014/main" xmlns="" id="{439AEAC7-47C2-41B6-9006-7A7ED0774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2582" y="5264523"/>
            <a:ext cx="4269916" cy="116702"/>
          </a:xfrm>
          <a:custGeom>
            <a:avLst/>
            <a:gdLst>
              <a:gd name="T0" fmla="*/ 124960 w 4993005"/>
              <a:gd name="T1" fmla="*/ 0 h 128270"/>
              <a:gd name="T2" fmla="*/ 0 w 4993005"/>
              <a:gd name="T3" fmla="*/ 64167 h 128270"/>
              <a:gd name="T4" fmla="*/ 124960 w 4993005"/>
              <a:gd name="T5" fmla="*/ 128333 h 128270"/>
              <a:gd name="T6" fmla="*/ 124960 w 4993005"/>
              <a:gd name="T7" fmla="*/ 76389 h 128270"/>
              <a:gd name="T8" fmla="*/ 112768 w 4993005"/>
              <a:gd name="T9" fmla="*/ 76389 h 128270"/>
              <a:gd name="T10" fmla="*/ 112768 w 4993005"/>
              <a:gd name="T11" fmla="*/ 51944 h 128270"/>
              <a:gd name="T12" fmla="*/ 124960 w 4993005"/>
              <a:gd name="T13" fmla="*/ 51944 h 128270"/>
              <a:gd name="T14" fmla="*/ 124960 w 4993005"/>
              <a:gd name="T15" fmla="*/ 0 h 128270"/>
              <a:gd name="T16" fmla="*/ 124960 w 4993005"/>
              <a:gd name="T17" fmla="*/ 51944 h 128270"/>
              <a:gd name="T18" fmla="*/ 112768 w 4993005"/>
              <a:gd name="T19" fmla="*/ 51944 h 128270"/>
              <a:gd name="T20" fmla="*/ 112768 w 4993005"/>
              <a:gd name="T21" fmla="*/ 76389 h 128270"/>
              <a:gd name="T22" fmla="*/ 124960 w 4993005"/>
              <a:gd name="T23" fmla="*/ 76389 h 128270"/>
              <a:gd name="T24" fmla="*/ 124960 w 4993005"/>
              <a:gd name="T25" fmla="*/ 51944 h 128270"/>
              <a:gd name="T26" fmla="*/ 4992307 w 4993005"/>
              <a:gd name="T27" fmla="*/ 51944 h 128270"/>
              <a:gd name="T28" fmla="*/ 124960 w 4993005"/>
              <a:gd name="T29" fmla="*/ 51944 h 128270"/>
              <a:gd name="T30" fmla="*/ 124960 w 4993005"/>
              <a:gd name="T31" fmla="*/ 76389 h 128270"/>
              <a:gd name="T32" fmla="*/ 4992307 w 4993005"/>
              <a:gd name="T33" fmla="*/ 76389 h 128270"/>
              <a:gd name="T34" fmla="*/ 4992307 w 4993005"/>
              <a:gd name="T35" fmla="*/ 51944 h 1282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993005" h="128270">
                <a:moveTo>
                  <a:pt x="124968" y="0"/>
                </a:moveTo>
                <a:lnTo>
                  <a:pt x="0" y="64008"/>
                </a:lnTo>
                <a:lnTo>
                  <a:pt x="124968" y="128016"/>
                </a:lnTo>
                <a:lnTo>
                  <a:pt x="124968" y="76200"/>
                </a:lnTo>
                <a:lnTo>
                  <a:pt x="112775" y="76200"/>
                </a:lnTo>
                <a:lnTo>
                  <a:pt x="112775" y="51816"/>
                </a:lnTo>
                <a:lnTo>
                  <a:pt x="124968" y="51816"/>
                </a:lnTo>
                <a:lnTo>
                  <a:pt x="124968" y="0"/>
                </a:lnTo>
                <a:close/>
              </a:path>
              <a:path w="4993005" h="128270">
                <a:moveTo>
                  <a:pt x="124968" y="51816"/>
                </a:moveTo>
                <a:lnTo>
                  <a:pt x="112775" y="51816"/>
                </a:lnTo>
                <a:lnTo>
                  <a:pt x="112775" y="76200"/>
                </a:lnTo>
                <a:lnTo>
                  <a:pt x="124968" y="76200"/>
                </a:lnTo>
                <a:lnTo>
                  <a:pt x="124968" y="51816"/>
                </a:lnTo>
                <a:close/>
              </a:path>
              <a:path w="4993005" h="128270">
                <a:moveTo>
                  <a:pt x="4992624" y="51816"/>
                </a:moveTo>
                <a:lnTo>
                  <a:pt x="124968" y="51816"/>
                </a:lnTo>
                <a:lnTo>
                  <a:pt x="124968" y="76200"/>
                </a:lnTo>
                <a:lnTo>
                  <a:pt x="4992624" y="76200"/>
                </a:lnTo>
                <a:lnTo>
                  <a:pt x="4992624" y="5181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3803" name="Freeform 10">
            <a:extLst>
              <a:ext uri="{FF2B5EF4-FFF2-40B4-BE49-F238E27FC236}">
                <a16:creationId xmlns:a16="http://schemas.microsoft.com/office/drawing/2014/main" xmlns="" id="{13AC04C9-8B5C-49B7-8955-91CF8E3F7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883" y="2774897"/>
            <a:ext cx="127622" cy="2483864"/>
          </a:xfrm>
          <a:custGeom>
            <a:avLst/>
            <a:gdLst>
              <a:gd name="T0" fmla="*/ 72472 w 149859"/>
              <a:gd name="T1" fmla="*/ 126119 h 2737485"/>
              <a:gd name="T2" fmla="*/ 0 w 149859"/>
              <a:gd name="T3" fmla="*/ 2733422 h 2737485"/>
              <a:gd name="T4" fmla="*/ 24282 w 149859"/>
              <a:gd name="T5" fmla="*/ 2736469 h 2737485"/>
              <a:gd name="T6" fmla="*/ 99753 w 149859"/>
              <a:gd name="T7" fmla="*/ 126787 h 2737485"/>
              <a:gd name="T8" fmla="*/ 72472 w 149859"/>
              <a:gd name="T9" fmla="*/ 126119 h 2737485"/>
              <a:gd name="T10" fmla="*/ 141855 w 149859"/>
              <a:gd name="T11" fmla="*/ 112749 h 2737485"/>
              <a:gd name="T12" fmla="*/ 100159 w 149859"/>
              <a:gd name="T13" fmla="*/ 112749 h 2737485"/>
              <a:gd name="T14" fmla="*/ 99753 w 149859"/>
              <a:gd name="T15" fmla="*/ 126787 h 2737485"/>
              <a:gd name="T16" fmla="*/ 148721 w 149859"/>
              <a:gd name="T17" fmla="*/ 127985 h 2737485"/>
              <a:gd name="T18" fmla="*/ 141855 w 149859"/>
              <a:gd name="T19" fmla="*/ 112749 h 2737485"/>
              <a:gd name="T20" fmla="*/ 100159 w 149859"/>
              <a:gd name="T21" fmla="*/ 112749 h 2737485"/>
              <a:gd name="T22" fmla="*/ 72844 w 149859"/>
              <a:gd name="T23" fmla="*/ 112749 h 2737485"/>
              <a:gd name="T24" fmla="*/ 72472 w 149859"/>
              <a:gd name="T25" fmla="*/ 126119 h 2737485"/>
              <a:gd name="T26" fmla="*/ 99753 w 149859"/>
              <a:gd name="T27" fmla="*/ 126787 h 2737485"/>
              <a:gd name="T28" fmla="*/ 100159 w 149859"/>
              <a:gd name="T29" fmla="*/ 112749 h 2737485"/>
              <a:gd name="T30" fmla="*/ 91054 w 149859"/>
              <a:gd name="T31" fmla="*/ 0 h 2737485"/>
              <a:gd name="T32" fmla="*/ 24282 w 149859"/>
              <a:gd name="T33" fmla="*/ 124939 h 2737485"/>
              <a:gd name="T34" fmla="*/ 72472 w 149859"/>
              <a:gd name="T35" fmla="*/ 126119 h 2737485"/>
              <a:gd name="T36" fmla="*/ 72844 w 149859"/>
              <a:gd name="T37" fmla="*/ 112749 h 2737485"/>
              <a:gd name="T38" fmla="*/ 141855 w 149859"/>
              <a:gd name="T39" fmla="*/ 112749 h 2737485"/>
              <a:gd name="T40" fmla="*/ 91054 w 149859"/>
              <a:gd name="T41" fmla="*/ 0 h 27374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9859" h="2737485">
                <a:moveTo>
                  <a:pt x="72780" y="126148"/>
                </a:moveTo>
                <a:lnTo>
                  <a:pt x="0" y="2734056"/>
                </a:lnTo>
                <a:lnTo>
                  <a:pt x="24385" y="2737104"/>
                </a:lnTo>
                <a:lnTo>
                  <a:pt x="100177" y="126816"/>
                </a:lnTo>
                <a:lnTo>
                  <a:pt x="72780" y="126148"/>
                </a:lnTo>
                <a:close/>
              </a:path>
              <a:path w="149859" h="2737485">
                <a:moveTo>
                  <a:pt x="142458" y="112775"/>
                </a:moveTo>
                <a:lnTo>
                  <a:pt x="100585" y="112775"/>
                </a:lnTo>
                <a:lnTo>
                  <a:pt x="100177" y="126816"/>
                </a:lnTo>
                <a:lnTo>
                  <a:pt x="149353" y="128015"/>
                </a:lnTo>
                <a:lnTo>
                  <a:pt x="142458" y="112775"/>
                </a:lnTo>
                <a:close/>
              </a:path>
              <a:path w="149859" h="2737485">
                <a:moveTo>
                  <a:pt x="100585" y="112775"/>
                </a:moveTo>
                <a:lnTo>
                  <a:pt x="73153" y="112775"/>
                </a:lnTo>
                <a:lnTo>
                  <a:pt x="72780" y="126148"/>
                </a:lnTo>
                <a:lnTo>
                  <a:pt x="100177" y="126816"/>
                </a:lnTo>
                <a:lnTo>
                  <a:pt x="100585" y="112775"/>
                </a:lnTo>
                <a:close/>
              </a:path>
              <a:path w="149859" h="2737485">
                <a:moveTo>
                  <a:pt x="91441" y="0"/>
                </a:moveTo>
                <a:lnTo>
                  <a:pt x="24385" y="124968"/>
                </a:lnTo>
                <a:lnTo>
                  <a:pt x="72780" y="126148"/>
                </a:lnTo>
                <a:lnTo>
                  <a:pt x="73153" y="112775"/>
                </a:lnTo>
                <a:lnTo>
                  <a:pt x="142458" y="112775"/>
                </a:lnTo>
                <a:lnTo>
                  <a:pt x="9144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67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6EB2E758-E87E-493A-9888-3EA3B0756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3212976"/>
            <a:ext cx="2705864" cy="294058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4819" name="Freeform 3">
            <a:extLst>
              <a:ext uri="{FF2B5EF4-FFF2-40B4-BE49-F238E27FC236}">
                <a16:creationId xmlns:a16="http://schemas.microsoft.com/office/drawing/2014/main" xmlns="" id="{7592612C-C451-45C6-9E55-B90833F4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670" y="3225854"/>
            <a:ext cx="2716725" cy="2952109"/>
          </a:xfrm>
          <a:custGeom>
            <a:avLst/>
            <a:gdLst>
              <a:gd name="T0" fmla="*/ 0 w 3176270"/>
              <a:gd name="T1" fmla="*/ 0 h 3252470"/>
              <a:gd name="T2" fmla="*/ 3176334 w 3176270"/>
              <a:gd name="T3" fmla="*/ 0 h 3252470"/>
              <a:gd name="T4" fmla="*/ 3176334 w 3176270"/>
              <a:gd name="T5" fmla="*/ 3252533 h 3252470"/>
              <a:gd name="T6" fmla="*/ 0 w 3176270"/>
              <a:gd name="T7" fmla="*/ 3252533 h 3252470"/>
              <a:gd name="T8" fmla="*/ 0 w 3176270"/>
              <a:gd name="T9" fmla="*/ 0 h 32524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6270" h="3252470">
                <a:moveTo>
                  <a:pt x="0" y="0"/>
                </a:moveTo>
                <a:lnTo>
                  <a:pt x="3176016" y="0"/>
                </a:lnTo>
                <a:lnTo>
                  <a:pt x="3176016" y="3252216"/>
                </a:lnTo>
                <a:lnTo>
                  <a:pt x="0" y="3252216"/>
                </a:lnTo>
                <a:lnTo>
                  <a:pt x="0" y="0"/>
                </a:lnTo>
                <a:close/>
              </a:path>
            </a:pathLst>
          </a:custGeom>
          <a:noFill/>
          <a:ln w="12240" cap="flat">
            <a:solidFill>
              <a:srgbClr val="5E5E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xmlns="" id="{2EEC67B6-86A0-4318-A36D-9F315459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1556792"/>
            <a:ext cx="3042570" cy="2414708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4821" name="Freeform 5">
            <a:extLst>
              <a:ext uri="{FF2B5EF4-FFF2-40B4-BE49-F238E27FC236}">
                <a16:creationId xmlns:a16="http://schemas.microsoft.com/office/drawing/2014/main" xmlns="" id="{D3B5C650-E251-4BAC-9973-924D9B79E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663" y="1581950"/>
            <a:ext cx="3052073" cy="2426234"/>
          </a:xfrm>
          <a:custGeom>
            <a:avLst/>
            <a:gdLst>
              <a:gd name="T0" fmla="*/ 0 w 3569334"/>
              <a:gd name="T1" fmla="*/ 0 h 2673350"/>
              <a:gd name="T2" fmla="*/ 3568573 w 3569334"/>
              <a:gd name="T3" fmla="*/ 0 h 2673350"/>
              <a:gd name="T4" fmla="*/ 3568573 w 3569334"/>
              <a:gd name="T5" fmla="*/ 2673096 h 2673350"/>
              <a:gd name="T6" fmla="*/ 0 w 3569334"/>
              <a:gd name="T7" fmla="*/ 2673096 h 2673350"/>
              <a:gd name="T8" fmla="*/ 0 w 3569334"/>
              <a:gd name="T9" fmla="*/ 0 h 2673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69334" h="2673350">
                <a:moveTo>
                  <a:pt x="0" y="0"/>
                </a:moveTo>
                <a:lnTo>
                  <a:pt x="3569207" y="0"/>
                </a:lnTo>
                <a:lnTo>
                  <a:pt x="3569207" y="2673096"/>
                </a:lnTo>
                <a:lnTo>
                  <a:pt x="0" y="2673096"/>
                </a:lnTo>
                <a:lnTo>
                  <a:pt x="0" y="0"/>
                </a:lnTo>
                <a:close/>
              </a:path>
            </a:pathLst>
          </a:custGeom>
          <a:noFill/>
          <a:ln w="12240" cap="flat">
            <a:solidFill>
              <a:srgbClr val="5E5E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xmlns="" id="{8CBE5345-3692-4BB5-A9B2-5867DB3D1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556792"/>
            <a:ext cx="2819909" cy="4008184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4823" name="Freeform 7">
            <a:extLst>
              <a:ext uri="{FF2B5EF4-FFF2-40B4-BE49-F238E27FC236}">
                <a16:creationId xmlns:a16="http://schemas.microsoft.com/office/drawing/2014/main" xmlns="" id="{9F219860-53C9-4C61-8306-381D45A8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02" y="1568985"/>
            <a:ext cx="2830770" cy="4019710"/>
          </a:xfrm>
          <a:custGeom>
            <a:avLst/>
            <a:gdLst>
              <a:gd name="T0" fmla="*/ 0 w 3310254"/>
              <a:gd name="T1" fmla="*/ 0 h 4429125"/>
              <a:gd name="T2" fmla="*/ 3309811 w 3310254"/>
              <a:gd name="T3" fmla="*/ 0 h 4429125"/>
              <a:gd name="T4" fmla="*/ 3309811 w 3310254"/>
              <a:gd name="T5" fmla="*/ 4428744 h 4429125"/>
              <a:gd name="T6" fmla="*/ 0 w 3310254"/>
              <a:gd name="T7" fmla="*/ 4428744 h 4429125"/>
              <a:gd name="T8" fmla="*/ 0 w 3310254"/>
              <a:gd name="T9" fmla="*/ 0 h 4429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10254" h="4429125">
                <a:moveTo>
                  <a:pt x="0" y="0"/>
                </a:moveTo>
                <a:lnTo>
                  <a:pt x="3310128" y="0"/>
                </a:lnTo>
                <a:lnTo>
                  <a:pt x="3310128" y="4428744"/>
                </a:lnTo>
                <a:lnTo>
                  <a:pt x="0" y="4428744"/>
                </a:lnTo>
                <a:lnTo>
                  <a:pt x="0" y="0"/>
                </a:lnTo>
                <a:close/>
              </a:path>
            </a:pathLst>
          </a:custGeom>
          <a:noFill/>
          <a:ln w="12240" cap="flat">
            <a:solidFill>
              <a:srgbClr val="5E5E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4824" name="Rectangle 8">
            <a:extLst>
              <a:ext uri="{FF2B5EF4-FFF2-40B4-BE49-F238E27FC236}">
                <a16:creationId xmlns:a16="http://schemas.microsoft.com/office/drawing/2014/main" xmlns="" id="{4E0F2C98-531E-46CD-8589-6DE6AAFD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599875"/>
            <a:ext cx="62589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Контроль доступа.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Примеры пропускных турникетов, оборудованных доступной калиткой  для людей с инвалидностью.</a:t>
            </a:r>
          </a:p>
        </p:txBody>
      </p:sp>
    </p:spTree>
    <p:extLst>
      <p:ext uri="{BB962C8B-B14F-4D97-AF65-F5344CB8AC3E}">
        <p14:creationId xmlns:p14="http://schemas.microsoft.com/office/powerpoint/2010/main" val="479047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xmlns="" id="{B1629EB7-64DA-4D04-8BD5-59E2E2BD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764704"/>
            <a:ext cx="7007006" cy="5578608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105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C2092BF4-7654-4364-9C03-845D83815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1" y="662749"/>
            <a:ext cx="39962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rgbClr val="BF0000"/>
                </a:solidFill>
              </a:rPr>
              <a:t>Внутренние пути движения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F680AE81-AE5A-4E39-8748-096CC3A19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3333910"/>
            <a:ext cx="3346690" cy="731551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5836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393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Вертикальные пути движения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xmlns="" id="{E52FE444-64DE-4846-BAAF-58C18C7C4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132856"/>
            <a:ext cx="3346690" cy="586193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1884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253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Горизонтальные пути  движения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xmlns="" id="{282523E8-6EAF-4E89-9142-80865C13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653136"/>
            <a:ext cx="3343974" cy="602450"/>
          </a:xfrm>
          <a:prstGeom prst="rect">
            <a:avLst/>
          </a:prstGeom>
          <a:solidFill>
            <a:srgbClr val="00AF4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7984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84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Пути эвакуации и безопасные  зоны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xmlns="" id="{2EB133E0-6050-4E7F-ADFE-1F5F0748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829" y="2132321"/>
            <a:ext cx="1926554" cy="16756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xmlns="" id="{E8A20312-C069-4611-9F5A-6FF6D6F5A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32" y="2132856"/>
            <a:ext cx="1989006" cy="215249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xmlns="" id="{4466497C-33AC-4F64-824A-EBF483033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653136"/>
            <a:ext cx="3080585" cy="1083449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7945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xmlns="" id="{B408E19D-60BB-46FB-B986-224CD90C8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476672"/>
            <a:ext cx="28348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Горизонтальные пути движения</a:t>
            </a:r>
          </a:p>
        </p:txBody>
      </p:sp>
      <p:sp>
        <p:nvSpPr>
          <p:cNvPr id="37891" name="Rectangle 5">
            <a:extLst>
              <a:ext uri="{FF2B5EF4-FFF2-40B4-BE49-F238E27FC236}">
                <a16:creationId xmlns:a16="http://schemas.microsoft.com/office/drawing/2014/main" xmlns="" id="{16AB1B4F-D0B2-4B80-B29F-5274BC9F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049" y="1253458"/>
            <a:ext cx="1669951" cy="253285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7892" name="Rectangle 6">
            <a:extLst>
              <a:ext uri="{FF2B5EF4-FFF2-40B4-BE49-F238E27FC236}">
                <a16:creationId xmlns:a16="http://schemas.microsoft.com/office/drawing/2014/main" xmlns="" id="{2DEC1D00-AF1A-4A6D-B70B-B0336C8DA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858" y="1253458"/>
            <a:ext cx="3054788" cy="253285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7893" name="Rectangle 7">
            <a:extLst>
              <a:ext uri="{FF2B5EF4-FFF2-40B4-BE49-F238E27FC236}">
                <a16:creationId xmlns:a16="http://schemas.microsoft.com/office/drawing/2014/main" xmlns="" id="{504D4E31-4121-4AA6-93F2-7F1762547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42" y="3887161"/>
            <a:ext cx="2369158" cy="2547257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7894" name="Freeform 8">
            <a:extLst>
              <a:ext uri="{FF2B5EF4-FFF2-40B4-BE49-F238E27FC236}">
                <a16:creationId xmlns:a16="http://schemas.microsoft.com/office/drawing/2014/main" xmlns="" id="{5C776D08-43CE-4BAD-A479-A17914D3B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11" y="3881398"/>
            <a:ext cx="2380020" cy="2558783"/>
          </a:xfrm>
          <a:custGeom>
            <a:avLst/>
            <a:gdLst>
              <a:gd name="T0" fmla="*/ 0 w 2783204"/>
              <a:gd name="T1" fmla="*/ 0 h 2819400"/>
              <a:gd name="T2" fmla="*/ 2782507 w 2783204"/>
              <a:gd name="T3" fmla="*/ 0 h 2819400"/>
              <a:gd name="T4" fmla="*/ 2782507 w 2783204"/>
              <a:gd name="T5" fmla="*/ 2819400 h 2819400"/>
              <a:gd name="T6" fmla="*/ 0 w 2783204"/>
              <a:gd name="T7" fmla="*/ 2819400 h 2819400"/>
              <a:gd name="T8" fmla="*/ 0 w 2783204"/>
              <a:gd name="T9" fmla="*/ 0 h 2819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83204" h="2819400">
                <a:moveTo>
                  <a:pt x="0" y="0"/>
                </a:moveTo>
                <a:lnTo>
                  <a:pt x="2782823" y="0"/>
                </a:lnTo>
                <a:lnTo>
                  <a:pt x="2782823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noFill/>
          <a:ln w="9000" cap="flat">
            <a:solidFill>
              <a:srgbClr val="9595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/>
          </a:p>
        </p:txBody>
      </p:sp>
      <p:sp>
        <p:nvSpPr>
          <p:cNvPr id="37895" name="Rectangle 9">
            <a:extLst>
              <a:ext uri="{FF2B5EF4-FFF2-40B4-BE49-F238E27FC236}">
                <a16:creationId xmlns:a16="http://schemas.microsoft.com/office/drawing/2014/main" xmlns="" id="{B1DE4E5B-D7C2-4AE8-8F51-3B2B66192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383" y="3887161"/>
            <a:ext cx="2422108" cy="2547257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7896" name="Rectangle 10">
            <a:extLst>
              <a:ext uri="{FF2B5EF4-FFF2-40B4-BE49-F238E27FC236}">
                <a16:creationId xmlns:a16="http://schemas.microsoft.com/office/drawing/2014/main" xmlns="" id="{A4E24E08-E2C5-43FE-8D98-10A1D48FD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763" y="3859787"/>
            <a:ext cx="2160075" cy="2502593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7897" name="Rectangle 11">
            <a:extLst>
              <a:ext uri="{FF2B5EF4-FFF2-40B4-BE49-F238E27FC236}">
                <a16:creationId xmlns:a16="http://schemas.microsoft.com/office/drawing/2014/main" xmlns="" id="{FFD0FBB7-5BA6-4E7C-B7FD-BC597AE0D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572" y="1205914"/>
            <a:ext cx="2283624" cy="2580394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3595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xmlns="" id="{2F83D4CB-60A5-4209-8B80-043E02C56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692696"/>
            <a:ext cx="446119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Вертикальные пути движения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075875CC-DBE4-4211-9F1C-89355457C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456" y="4483993"/>
            <a:ext cx="2210309" cy="208189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F684563F-F6A5-41A2-A1AB-2A918E547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89" y="1946822"/>
            <a:ext cx="2456049" cy="2423352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8917" name="Rectangle 4">
            <a:extLst>
              <a:ext uri="{FF2B5EF4-FFF2-40B4-BE49-F238E27FC236}">
                <a16:creationId xmlns:a16="http://schemas.microsoft.com/office/drawing/2014/main" xmlns="" id="{06BD8631-87D5-4B29-8B58-12D5B5708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8033" y="1969874"/>
            <a:ext cx="2157359" cy="2359959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8918" name="Rectangle 5">
            <a:extLst>
              <a:ext uri="{FF2B5EF4-FFF2-40B4-BE49-F238E27FC236}">
                <a16:creationId xmlns:a16="http://schemas.microsoft.com/office/drawing/2014/main" xmlns="" id="{77FA4458-3601-40B6-8E03-EAFD14735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28" y="2091078"/>
            <a:ext cx="2853851" cy="3951994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8919" name="Rectangle 6">
            <a:extLst>
              <a:ext uri="{FF2B5EF4-FFF2-40B4-BE49-F238E27FC236}">
                <a16:creationId xmlns:a16="http://schemas.microsoft.com/office/drawing/2014/main" xmlns="" id="{2D3B514E-B694-4A18-A0BB-147975603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769" y="4495519"/>
            <a:ext cx="2462838" cy="2015619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205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xmlns="" id="{DBDD2825-3CAF-4518-BEDE-4924975FF7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91052" y="-31748"/>
            <a:ext cx="8021695" cy="1292226"/>
          </a:xfrm>
        </p:spPr>
        <p:txBody>
          <a:bodyPr tIns="146520" anchor="t"/>
          <a:lstStyle/>
          <a:p>
            <a:pPr marL="303213" algn="ctr">
              <a:buClrTx/>
              <a:buNone/>
              <a:tabLst>
                <a:tab pos="303213" algn="l"/>
                <a:tab pos="750888" algn="l"/>
                <a:tab pos="1200150" algn="l"/>
                <a:tab pos="1649413" algn="l"/>
                <a:tab pos="2098675" algn="l"/>
                <a:tab pos="2547938" algn="l"/>
                <a:tab pos="2997200" algn="l"/>
                <a:tab pos="3446463" algn="l"/>
                <a:tab pos="3895725" algn="l"/>
                <a:tab pos="4344988" algn="l"/>
                <a:tab pos="4794250" algn="l"/>
                <a:tab pos="5243513" algn="l"/>
                <a:tab pos="5692775" algn="l"/>
                <a:tab pos="6142038" algn="l"/>
                <a:tab pos="6591300" algn="l"/>
                <a:tab pos="7040563" algn="l"/>
                <a:tab pos="7489825" algn="l"/>
                <a:tab pos="7939088" algn="l"/>
                <a:tab pos="8388350" algn="l"/>
                <a:tab pos="8837613" algn="l"/>
                <a:tab pos="9286875" algn="l"/>
              </a:tabLst>
            </a:pPr>
            <a:r>
              <a:rPr lang="ru-RU" altLang="ru-RU" sz="2400" b="0" dirty="0" smtClean="0">
                <a:latin typeface="Calibri" panose="020F0502020204030204" pitchFamily="34" charset="0"/>
              </a:rPr>
              <a:t>Постановление </a:t>
            </a:r>
            <a:r>
              <a:rPr lang="ru-RU" altLang="ru-RU" sz="2400" b="0" dirty="0">
                <a:latin typeface="Calibri" panose="020F0502020204030204" pitchFamily="34" charset="0"/>
              </a:rPr>
              <a:t>Правительства РФ от 29 марта 2019 г. № 363 “Об утверждении государственной программы Российской Федерации "Доступная среда</a:t>
            </a:r>
          </a:p>
        </p:txBody>
      </p:sp>
      <p:sp>
        <p:nvSpPr>
          <p:cNvPr id="22531" name="Freeform 2">
            <a:extLst>
              <a:ext uri="{FF2B5EF4-FFF2-40B4-BE49-F238E27FC236}">
                <a16:creationId xmlns:a16="http://schemas.microsoft.com/office/drawing/2014/main" xmlns="" id="{BDB7D8CD-1383-4D5E-ACF4-D8FDB0BAA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017" y="6381750"/>
            <a:ext cx="1466" cy="476250"/>
          </a:xfrm>
          <a:custGeom>
            <a:avLst/>
            <a:gdLst>
              <a:gd name="T0" fmla="*/ 0 w 360"/>
              <a:gd name="T1" fmla="*/ 0 h 476250"/>
              <a:gd name="T2" fmla="*/ 0 w 360"/>
              <a:gd name="T3" fmla="*/ 476249 h 4762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0" h="476250">
                <a:moveTo>
                  <a:pt x="0" y="0"/>
                </a:moveTo>
                <a:lnTo>
                  <a:pt x="0" y="476249"/>
                </a:lnTo>
              </a:path>
            </a:pathLst>
          </a:custGeom>
          <a:noFill/>
          <a:ln w="9360" cap="flat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FD3990AD-3C51-478B-B922-646E98F1A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54" y="1219486"/>
            <a:ext cx="7711084" cy="20193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xmlns="" id="{DED22A22-CF7B-4074-AD82-E3EDF0C1D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850" y="1262063"/>
            <a:ext cx="7582150" cy="1879600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34" name="Freeform 5">
            <a:extLst>
              <a:ext uri="{FF2B5EF4-FFF2-40B4-BE49-F238E27FC236}">
                <a16:creationId xmlns:a16="http://schemas.microsoft.com/office/drawing/2014/main" xmlns="" id="{3541F6AB-2BD1-4DAF-A2CA-4C5AC15BC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336" y="1267294"/>
            <a:ext cx="7582150" cy="1879600"/>
          </a:xfrm>
          <a:custGeom>
            <a:avLst/>
            <a:gdLst>
              <a:gd name="T0" fmla="*/ 8214805 w 8215630"/>
              <a:gd name="T1" fmla="*/ 313182 h 1879600"/>
              <a:gd name="T2" fmla="*/ 8214805 w 8215630"/>
              <a:gd name="T3" fmla="*/ 1565910 h 1879600"/>
              <a:gd name="T4" fmla="*/ 8211409 w 8215630"/>
              <a:gd name="T5" fmla="*/ 1612191 h 1879600"/>
              <a:gd name="T6" fmla="*/ 8201546 w 8215630"/>
              <a:gd name="T7" fmla="*/ 1656364 h 1879600"/>
              <a:gd name="T8" fmla="*/ 8185699 w 8215630"/>
              <a:gd name="T9" fmla="*/ 1697943 h 1879600"/>
              <a:gd name="T10" fmla="*/ 8164353 w 8215630"/>
              <a:gd name="T11" fmla="*/ 1736444 h 1879600"/>
              <a:gd name="T12" fmla="*/ 8137992 w 8215630"/>
              <a:gd name="T13" fmla="*/ 1771383 h 1879600"/>
              <a:gd name="T14" fmla="*/ 8107100 w 8215630"/>
              <a:gd name="T15" fmla="*/ 1802276 h 1879600"/>
              <a:gd name="T16" fmla="*/ 8072163 w 8215630"/>
              <a:gd name="T17" fmla="*/ 1828638 h 1879600"/>
              <a:gd name="T18" fmla="*/ 8033663 w 8215630"/>
              <a:gd name="T19" fmla="*/ 1849985 h 1879600"/>
              <a:gd name="T20" fmla="*/ 7992086 w 8215630"/>
              <a:gd name="T21" fmla="*/ 1865832 h 1879600"/>
              <a:gd name="T22" fmla="*/ 7947914 w 8215630"/>
              <a:gd name="T23" fmla="*/ 1875696 h 1879600"/>
              <a:gd name="T24" fmla="*/ 7901635 w 8215630"/>
              <a:gd name="T25" fmla="*/ 1879091 h 1879600"/>
              <a:gd name="T26" fmla="*/ 0 w 8215630"/>
              <a:gd name="T27" fmla="*/ 1879091 h 1879600"/>
              <a:gd name="T28" fmla="*/ 0 w 8215630"/>
              <a:gd name="T29" fmla="*/ 0 h 1879600"/>
              <a:gd name="T30" fmla="*/ 7901635 w 8215630"/>
              <a:gd name="T31" fmla="*/ 0 h 1879600"/>
              <a:gd name="T32" fmla="*/ 7947914 w 8215630"/>
              <a:gd name="T33" fmla="*/ 3395 h 1879600"/>
              <a:gd name="T34" fmla="*/ 7992086 w 8215630"/>
              <a:gd name="T35" fmla="*/ 13259 h 1879600"/>
              <a:gd name="T36" fmla="*/ 8033663 w 8215630"/>
              <a:gd name="T37" fmla="*/ 29106 h 1879600"/>
              <a:gd name="T38" fmla="*/ 8072163 w 8215630"/>
              <a:gd name="T39" fmla="*/ 50453 h 1879600"/>
              <a:gd name="T40" fmla="*/ 8107100 w 8215630"/>
              <a:gd name="T41" fmla="*/ 76815 h 1879600"/>
              <a:gd name="T42" fmla="*/ 8137992 w 8215630"/>
              <a:gd name="T43" fmla="*/ 107708 h 1879600"/>
              <a:gd name="T44" fmla="*/ 8164353 w 8215630"/>
              <a:gd name="T45" fmla="*/ 142647 h 1879600"/>
              <a:gd name="T46" fmla="*/ 8185699 w 8215630"/>
              <a:gd name="T47" fmla="*/ 181148 h 1879600"/>
              <a:gd name="T48" fmla="*/ 8201546 w 8215630"/>
              <a:gd name="T49" fmla="*/ 222727 h 1879600"/>
              <a:gd name="T50" fmla="*/ 8211409 w 8215630"/>
              <a:gd name="T51" fmla="*/ 266900 h 1879600"/>
              <a:gd name="T52" fmla="*/ 8214805 w 8215630"/>
              <a:gd name="T53" fmla="*/ 313182 h 18796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215630" h="1879600">
                <a:moveTo>
                  <a:pt x="8215122" y="313182"/>
                </a:moveTo>
                <a:lnTo>
                  <a:pt x="8215122" y="1565910"/>
                </a:lnTo>
                <a:lnTo>
                  <a:pt x="8211726" y="1612191"/>
                </a:lnTo>
                <a:lnTo>
                  <a:pt x="8201862" y="1656364"/>
                </a:lnTo>
                <a:lnTo>
                  <a:pt x="8186015" y="1697943"/>
                </a:lnTo>
                <a:lnTo>
                  <a:pt x="8164668" y="1736444"/>
                </a:lnTo>
                <a:lnTo>
                  <a:pt x="8138306" y="1771383"/>
                </a:lnTo>
                <a:lnTo>
                  <a:pt x="8107413" y="1802276"/>
                </a:lnTo>
                <a:lnTo>
                  <a:pt x="8072474" y="1828638"/>
                </a:lnTo>
                <a:lnTo>
                  <a:pt x="8033973" y="1849985"/>
                </a:lnTo>
                <a:lnTo>
                  <a:pt x="7992394" y="1865832"/>
                </a:lnTo>
                <a:lnTo>
                  <a:pt x="7948221" y="1875696"/>
                </a:lnTo>
                <a:lnTo>
                  <a:pt x="7901940" y="1879091"/>
                </a:lnTo>
                <a:lnTo>
                  <a:pt x="0" y="1879091"/>
                </a:lnTo>
                <a:lnTo>
                  <a:pt x="0" y="0"/>
                </a:lnTo>
                <a:lnTo>
                  <a:pt x="7901940" y="0"/>
                </a:lnTo>
                <a:lnTo>
                  <a:pt x="7948221" y="3395"/>
                </a:lnTo>
                <a:lnTo>
                  <a:pt x="7992394" y="13259"/>
                </a:lnTo>
                <a:lnTo>
                  <a:pt x="8033973" y="29106"/>
                </a:lnTo>
                <a:lnTo>
                  <a:pt x="8072474" y="50453"/>
                </a:lnTo>
                <a:lnTo>
                  <a:pt x="8107413" y="76815"/>
                </a:lnTo>
                <a:lnTo>
                  <a:pt x="8138306" y="107708"/>
                </a:lnTo>
                <a:lnTo>
                  <a:pt x="8164668" y="142647"/>
                </a:lnTo>
                <a:lnTo>
                  <a:pt x="8186015" y="181148"/>
                </a:lnTo>
                <a:lnTo>
                  <a:pt x="8201862" y="222727"/>
                </a:lnTo>
                <a:lnTo>
                  <a:pt x="8211726" y="266900"/>
                </a:lnTo>
                <a:lnTo>
                  <a:pt x="8215122" y="313182"/>
                </a:lnTo>
                <a:close/>
              </a:path>
            </a:pathLst>
          </a:custGeom>
          <a:noFill/>
          <a:ln w="9360" cap="flat">
            <a:solidFill>
              <a:srgbClr val="F86A1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xmlns="" id="{E3B50313-325E-4025-9DC6-C995F942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003" y="1817689"/>
            <a:ext cx="677778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80975" indent="-16986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86000"/>
              </a:lnSpc>
              <a:buSzPct val="45000"/>
              <a:buFont typeface="Symbol" panose="05050102010706020507" pitchFamily="18" charset="2"/>
              <a:buChar char=""/>
            </a:pPr>
            <a:r>
              <a:rPr lang="ru-RU" altLang="ru-RU" dirty="0">
                <a:solidFill>
                  <a:srgbClr val="000000"/>
                </a:solidFill>
              </a:rPr>
              <a:t>создание правовых, экономических и институциональных условий,  способствующих интеграции инвалидов в общество и повышению  уровня их жизни</a:t>
            </a:r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xmlns="" id="{3058643B-FBBF-43EF-AF4C-75EFF667D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8" y="1192812"/>
            <a:ext cx="1469546" cy="1989137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37" name="Freeform 8">
            <a:extLst>
              <a:ext uri="{FF2B5EF4-FFF2-40B4-BE49-F238E27FC236}">
                <a16:creationId xmlns:a16="http://schemas.microsoft.com/office/drawing/2014/main" xmlns="" id="{755F7F14-C6B0-4AA2-AADD-8FF99C9BE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2" y="1243013"/>
            <a:ext cx="1397753" cy="1831975"/>
          </a:xfrm>
          <a:custGeom>
            <a:avLst/>
            <a:gdLst>
              <a:gd name="T0" fmla="*/ 1261859 w 1514475"/>
              <a:gd name="T1" fmla="*/ 0 h 1831975"/>
              <a:gd name="T2" fmla="*/ 252374 w 1514475"/>
              <a:gd name="T3" fmla="*/ 0 h 1831975"/>
              <a:gd name="T4" fmla="*/ 207010 w 1514475"/>
              <a:gd name="T5" fmla="*/ 4067 h 1831975"/>
              <a:gd name="T6" fmla="*/ 164313 w 1514475"/>
              <a:gd name="T7" fmla="*/ 15793 h 1831975"/>
              <a:gd name="T8" fmla="*/ 124996 w 1514475"/>
              <a:gd name="T9" fmla="*/ 34464 h 1831975"/>
              <a:gd name="T10" fmla="*/ 89773 w 1514475"/>
              <a:gd name="T11" fmla="*/ 59365 h 1831975"/>
              <a:gd name="T12" fmla="*/ 59355 w 1514475"/>
              <a:gd name="T13" fmla="*/ 89784 h 1831975"/>
              <a:gd name="T14" fmla="*/ 34456 w 1514475"/>
              <a:gd name="T15" fmla="*/ 125005 h 1831975"/>
              <a:gd name="T16" fmla="*/ 15789 w 1514475"/>
              <a:gd name="T17" fmla="*/ 164316 h 1831975"/>
              <a:gd name="T18" fmla="*/ 4066 w 1514475"/>
              <a:gd name="T19" fmla="*/ 207001 h 1831975"/>
              <a:gd name="T20" fmla="*/ 0 w 1514475"/>
              <a:gd name="T21" fmla="*/ 252349 h 1831975"/>
              <a:gd name="T22" fmla="*/ 0 w 1514475"/>
              <a:gd name="T23" fmla="*/ 1579626 h 1831975"/>
              <a:gd name="T24" fmla="*/ 4066 w 1514475"/>
              <a:gd name="T25" fmla="*/ 1625006 h 1831975"/>
              <a:gd name="T26" fmla="*/ 15789 w 1514475"/>
              <a:gd name="T27" fmla="*/ 1667709 h 1831975"/>
              <a:gd name="T28" fmla="*/ 34456 w 1514475"/>
              <a:gd name="T29" fmla="*/ 1707025 h 1831975"/>
              <a:gd name="T30" fmla="*/ 59355 w 1514475"/>
              <a:gd name="T31" fmla="*/ 1742243 h 1831975"/>
              <a:gd name="T32" fmla="*/ 89773 w 1514475"/>
              <a:gd name="T33" fmla="*/ 1772651 h 1831975"/>
              <a:gd name="T34" fmla="*/ 124996 w 1514475"/>
              <a:gd name="T35" fmla="*/ 1797539 h 1831975"/>
              <a:gd name="T36" fmla="*/ 164313 w 1514475"/>
              <a:gd name="T37" fmla="*/ 1816196 h 1831975"/>
              <a:gd name="T38" fmla="*/ 207010 w 1514475"/>
              <a:gd name="T39" fmla="*/ 1827911 h 1831975"/>
              <a:gd name="T40" fmla="*/ 252374 w 1514475"/>
              <a:gd name="T41" fmla="*/ 1831975 h 1831975"/>
              <a:gd name="T42" fmla="*/ 1261859 w 1514475"/>
              <a:gd name="T43" fmla="*/ 1831975 h 1831975"/>
              <a:gd name="T44" fmla="*/ 1307210 w 1514475"/>
              <a:gd name="T45" fmla="*/ 1827911 h 1831975"/>
              <a:gd name="T46" fmla="*/ 1349898 w 1514475"/>
              <a:gd name="T47" fmla="*/ 1816196 h 1831975"/>
              <a:gd name="T48" fmla="*/ 1389211 w 1514475"/>
              <a:gd name="T49" fmla="*/ 1797539 h 1831975"/>
              <a:gd name="T50" fmla="*/ 1424434 w 1514475"/>
              <a:gd name="T51" fmla="*/ 1772651 h 1831975"/>
              <a:gd name="T52" fmla="*/ 1454854 w 1514475"/>
              <a:gd name="T53" fmla="*/ 1742243 h 1831975"/>
              <a:gd name="T54" fmla="*/ 1479756 w 1514475"/>
              <a:gd name="T55" fmla="*/ 1707025 h 1831975"/>
              <a:gd name="T56" fmla="*/ 1498427 w 1514475"/>
              <a:gd name="T57" fmla="*/ 1667709 h 1831975"/>
              <a:gd name="T58" fmla="*/ 1510153 w 1514475"/>
              <a:gd name="T59" fmla="*/ 1625006 h 1831975"/>
              <a:gd name="T60" fmla="*/ 1514221 w 1514475"/>
              <a:gd name="T61" fmla="*/ 1579626 h 1831975"/>
              <a:gd name="T62" fmla="*/ 1514221 w 1514475"/>
              <a:gd name="T63" fmla="*/ 252349 h 1831975"/>
              <a:gd name="T64" fmla="*/ 1510153 w 1514475"/>
              <a:gd name="T65" fmla="*/ 207001 h 1831975"/>
              <a:gd name="T66" fmla="*/ 1498427 w 1514475"/>
              <a:gd name="T67" fmla="*/ 164316 h 1831975"/>
              <a:gd name="T68" fmla="*/ 1479756 w 1514475"/>
              <a:gd name="T69" fmla="*/ 125005 h 1831975"/>
              <a:gd name="T70" fmla="*/ 1454854 w 1514475"/>
              <a:gd name="T71" fmla="*/ 89784 h 1831975"/>
              <a:gd name="T72" fmla="*/ 1424434 w 1514475"/>
              <a:gd name="T73" fmla="*/ 59365 h 1831975"/>
              <a:gd name="T74" fmla="*/ 1389211 w 1514475"/>
              <a:gd name="T75" fmla="*/ 34464 h 1831975"/>
              <a:gd name="T76" fmla="*/ 1349898 w 1514475"/>
              <a:gd name="T77" fmla="*/ 15793 h 1831975"/>
              <a:gd name="T78" fmla="*/ 1307210 w 1514475"/>
              <a:gd name="T79" fmla="*/ 4067 h 1831975"/>
              <a:gd name="T80" fmla="*/ 1261859 w 1514475"/>
              <a:gd name="T81" fmla="*/ 0 h 183197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514475" h="1831975">
                <a:moveTo>
                  <a:pt x="1261859" y="0"/>
                </a:moveTo>
                <a:lnTo>
                  <a:pt x="252374" y="0"/>
                </a:lnTo>
                <a:lnTo>
                  <a:pt x="207010" y="4067"/>
                </a:lnTo>
                <a:lnTo>
                  <a:pt x="164313" y="15793"/>
                </a:lnTo>
                <a:lnTo>
                  <a:pt x="124996" y="34464"/>
                </a:lnTo>
                <a:lnTo>
                  <a:pt x="89773" y="59365"/>
                </a:lnTo>
                <a:lnTo>
                  <a:pt x="59355" y="89784"/>
                </a:lnTo>
                <a:lnTo>
                  <a:pt x="34456" y="125005"/>
                </a:lnTo>
                <a:lnTo>
                  <a:pt x="15789" y="164316"/>
                </a:lnTo>
                <a:lnTo>
                  <a:pt x="4066" y="207001"/>
                </a:lnTo>
                <a:lnTo>
                  <a:pt x="0" y="252349"/>
                </a:lnTo>
                <a:lnTo>
                  <a:pt x="0" y="1579626"/>
                </a:lnTo>
                <a:lnTo>
                  <a:pt x="4066" y="1625006"/>
                </a:lnTo>
                <a:lnTo>
                  <a:pt x="15789" y="1667709"/>
                </a:lnTo>
                <a:lnTo>
                  <a:pt x="34456" y="1707025"/>
                </a:lnTo>
                <a:lnTo>
                  <a:pt x="59355" y="1742243"/>
                </a:lnTo>
                <a:lnTo>
                  <a:pt x="89773" y="1772651"/>
                </a:lnTo>
                <a:lnTo>
                  <a:pt x="124996" y="1797539"/>
                </a:lnTo>
                <a:lnTo>
                  <a:pt x="164313" y="1816196"/>
                </a:lnTo>
                <a:lnTo>
                  <a:pt x="207010" y="1827911"/>
                </a:lnTo>
                <a:lnTo>
                  <a:pt x="252374" y="1831975"/>
                </a:lnTo>
                <a:lnTo>
                  <a:pt x="1261859" y="1831975"/>
                </a:lnTo>
                <a:lnTo>
                  <a:pt x="1307210" y="1827911"/>
                </a:lnTo>
                <a:lnTo>
                  <a:pt x="1349898" y="1816196"/>
                </a:lnTo>
                <a:lnTo>
                  <a:pt x="1389211" y="1797539"/>
                </a:lnTo>
                <a:lnTo>
                  <a:pt x="1424434" y="1772651"/>
                </a:lnTo>
                <a:lnTo>
                  <a:pt x="1454854" y="1742243"/>
                </a:lnTo>
                <a:lnTo>
                  <a:pt x="1479756" y="1707025"/>
                </a:lnTo>
                <a:lnTo>
                  <a:pt x="1498427" y="1667709"/>
                </a:lnTo>
                <a:lnTo>
                  <a:pt x="1510153" y="1625006"/>
                </a:lnTo>
                <a:lnTo>
                  <a:pt x="1514221" y="1579626"/>
                </a:lnTo>
                <a:lnTo>
                  <a:pt x="1514221" y="252349"/>
                </a:lnTo>
                <a:lnTo>
                  <a:pt x="1510153" y="207001"/>
                </a:lnTo>
                <a:lnTo>
                  <a:pt x="1498427" y="164316"/>
                </a:lnTo>
                <a:lnTo>
                  <a:pt x="1479756" y="125005"/>
                </a:lnTo>
                <a:lnTo>
                  <a:pt x="1454854" y="89784"/>
                </a:lnTo>
                <a:lnTo>
                  <a:pt x="1424434" y="59365"/>
                </a:lnTo>
                <a:lnTo>
                  <a:pt x="1389211" y="34464"/>
                </a:lnTo>
                <a:lnTo>
                  <a:pt x="1349898" y="15793"/>
                </a:lnTo>
                <a:lnTo>
                  <a:pt x="1307210" y="4067"/>
                </a:lnTo>
                <a:lnTo>
                  <a:pt x="1261859" y="0"/>
                </a:lnTo>
                <a:close/>
              </a:path>
            </a:pathLst>
          </a:custGeom>
          <a:solidFill>
            <a:srgbClr val="F86A1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8" name="Freeform 9">
            <a:extLst>
              <a:ext uri="{FF2B5EF4-FFF2-40B4-BE49-F238E27FC236}">
                <a16:creationId xmlns:a16="http://schemas.microsoft.com/office/drawing/2014/main" xmlns="" id="{B473B427-CA01-49C6-83EB-D46DCD119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2" y="1247988"/>
            <a:ext cx="1397753" cy="1831975"/>
          </a:xfrm>
          <a:custGeom>
            <a:avLst/>
            <a:gdLst>
              <a:gd name="T0" fmla="*/ 0 w 1514475"/>
              <a:gd name="T1" fmla="*/ 252349 h 1831975"/>
              <a:gd name="T2" fmla="*/ 4066 w 1514475"/>
              <a:gd name="T3" fmla="*/ 207001 h 1831975"/>
              <a:gd name="T4" fmla="*/ 15789 w 1514475"/>
              <a:gd name="T5" fmla="*/ 164316 h 1831975"/>
              <a:gd name="T6" fmla="*/ 34456 w 1514475"/>
              <a:gd name="T7" fmla="*/ 125005 h 1831975"/>
              <a:gd name="T8" fmla="*/ 59355 w 1514475"/>
              <a:gd name="T9" fmla="*/ 89784 h 1831975"/>
              <a:gd name="T10" fmla="*/ 89773 w 1514475"/>
              <a:gd name="T11" fmla="*/ 59365 h 1831975"/>
              <a:gd name="T12" fmla="*/ 124996 w 1514475"/>
              <a:gd name="T13" fmla="*/ 34464 h 1831975"/>
              <a:gd name="T14" fmla="*/ 164313 w 1514475"/>
              <a:gd name="T15" fmla="*/ 15793 h 1831975"/>
              <a:gd name="T16" fmla="*/ 207010 w 1514475"/>
              <a:gd name="T17" fmla="*/ 4067 h 1831975"/>
              <a:gd name="T18" fmla="*/ 252374 w 1514475"/>
              <a:gd name="T19" fmla="*/ 0 h 1831975"/>
              <a:gd name="T20" fmla="*/ 1261859 w 1514475"/>
              <a:gd name="T21" fmla="*/ 0 h 1831975"/>
              <a:gd name="T22" fmla="*/ 1307210 w 1514475"/>
              <a:gd name="T23" fmla="*/ 4067 h 1831975"/>
              <a:gd name="T24" fmla="*/ 1349898 w 1514475"/>
              <a:gd name="T25" fmla="*/ 15793 h 1831975"/>
              <a:gd name="T26" fmla="*/ 1389211 w 1514475"/>
              <a:gd name="T27" fmla="*/ 34464 h 1831975"/>
              <a:gd name="T28" fmla="*/ 1424434 w 1514475"/>
              <a:gd name="T29" fmla="*/ 59365 h 1831975"/>
              <a:gd name="T30" fmla="*/ 1454854 w 1514475"/>
              <a:gd name="T31" fmla="*/ 89784 h 1831975"/>
              <a:gd name="T32" fmla="*/ 1479756 w 1514475"/>
              <a:gd name="T33" fmla="*/ 125005 h 1831975"/>
              <a:gd name="T34" fmla="*/ 1498427 w 1514475"/>
              <a:gd name="T35" fmla="*/ 164316 h 1831975"/>
              <a:gd name="T36" fmla="*/ 1510153 w 1514475"/>
              <a:gd name="T37" fmla="*/ 207001 h 1831975"/>
              <a:gd name="T38" fmla="*/ 1514221 w 1514475"/>
              <a:gd name="T39" fmla="*/ 252349 h 1831975"/>
              <a:gd name="T40" fmla="*/ 1514221 w 1514475"/>
              <a:gd name="T41" fmla="*/ 1579626 h 1831975"/>
              <a:gd name="T42" fmla="*/ 1510153 w 1514475"/>
              <a:gd name="T43" fmla="*/ 1625006 h 1831975"/>
              <a:gd name="T44" fmla="*/ 1498427 w 1514475"/>
              <a:gd name="T45" fmla="*/ 1667709 h 1831975"/>
              <a:gd name="T46" fmla="*/ 1479756 w 1514475"/>
              <a:gd name="T47" fmla="*/ 1707025 h 1831975"/>
              <a:gd name="T48" fmla="*/ 1454854 w 1514475"/>
              <a:gd name="T49" fmla="*/ 1742243 h 1831975"/>
              <a:gd name="T50" fmla="*/ 1424434 w 1514475"/>
              <a:gd name="T51" fmla="*/ 1772651 h 1831975"/>
              <a:gd name="T52" fmla="*/ 1389211 w 1514475"/>
              <a:gd name="T53" fmla="*/ 1797539 h 1831975"/>
              <a:gd name="T54" fmla="*/ 1349898 w 1514475"/>
              <a:gd name="T55" fmla="*/ 1816196 h 1831975"/>
              <a:gd name="T56" fmla="*/ 1307210 w 1514475"/>
              <a:gd name="T57" fmla="*/ 1827911 h 1831975"/>
              <a:gd name="T58" fmla="*/ 1261859 w 1514475"/>
              <a:gd name="T59" fmla="*/ 1831975 h 1831975"/>
              <a:gd name="T60" fmla="*/ 252374 w 1514475"/>
              <a:gd name="T61" fmla="*/ 1831975 h 1831975"/>
              <a:gd name="T62" fmla="*/ 207010 w 1514475"/>
              <a:gd name="T63" fmla="*/ 1827911 h 1831975"/>
              <a:gd name="T64" fmla="*/ 164313 w 1514475"/>
              <a:gd name="T65" fmla="*/ 1816196 h 1831975"/>
              <a:gd name="T66" fmla="*/ 124996 w 1514475"/>
              <a:gd name="T67" fmla="*/ 1797539 h 1831975"/>
              <a:gd name="T68" fmla="*/ 89773 w 1514475"/>
              <a:gd name="T69" fmla="*/ 1772651 h 1831975"/>
              <a:gd name="T70" fmla="*/ 59355 w 1514475"/>
              <a:gd name="T71" fmla="*/ 1742243 h 1831975"/>
              <a:gd name="T72" fmla="*/ 34456 w 1514475"/>
              <a:gd name="T73" fmla="*/ 1707025 h 1831975"/>
              <a:gd name="T74" fmla="*/ 15789 w 1514475"/>
              <a:gd name="T75" fmla="*/ 1667709 h 1831975"/>
              <a:gd name="T76" fmla="*/ 4066 w 1514475"/>
              <a:gd name="T77" fmla="*/ 1625006 h 1831975"/>
              <a:gd name="T78" fmla="*/ 0 w 1514475"/>
              <a:gd name="T79" fmla="*/ 1579626 h 1831975"/>
              <a:gd name="T80" fmla="*/ 0 w 1514475"/>
              <a:gd name="T81" fmla="*/ 252349 h 183197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514475" h="1831975">
                <a:moveTo>
                  <a:pt x="0" y="252349"/>
                </a:moveTo>
                <a:lnTo>
                  <a:pt x="4066" y="207001"/>
                </a:lnTo>
                <a:lnTo>
                  <a:pt x="15789" y="164316"/>
                </a:lnTo>
                <a:lnTo>
                  <a:pt x="34456" y="125005"/>
                </a:lnTo>
                <a:lnTo>
                  <a:pt x="59355" y="89784"/>
                </a:lnTo>
                <a:lnTo>
                  <a:pt x="89773" y="59365"/>
                </a:lnTo>
                <a:lnTo>
                  <a:pt x="124996" y="34464"/>
                </a:lnTo>
                <a:lnTo>
                  <a:pt x="164313" y="15793"/>
                </a:lnTo>
                <a:lnTo>
                  <a:pt x="207010" y="4067"/>
                </a:lnTo>
                <a:lnTo>
                  <a:pt x="252374" y="0"/>
                </a:lnTo>
                <a:lnTo>
                  <a:pt x="1261859" y="0"/>
                </a:lnTo>
                <a:lnTo>
                  <a:pt x="1307210" y="4067"/>
                </a:lnTo>
                <a:lnTo>
                  <a:pt x="1349898" y="15793"/>
                </a:lnTo>
                <a:lnTo>
                  <a:pt x="1389211" y="34464"/>
                </a:lnTo>
                <a:lnTo>
                  <a:pt x="1424434" y="59365"/>
                </a:lnTo>
                <a:lnTo>
                  <a:pt x="1454854" y="89784"/>
                </a:lnTo>
                <a:lnTo>
                  <a:pt x="1479756" y="125005"/>
                </a:lnTo>
                <a:lnTo>
                  <a:pt x="1498427" y="164316"/>
                </a:lnTo>
                <a:lnTo>
                  <a:pt x="1510153" y="207001"/>
                </a:lnTo>
                <a:lnTo>
                  <a:pt x="1514221" y="252349"/>
                </a:lnTo>
                <a:lnTo>
                  <a:pt x="1514221" y="1579626"/>
                </a:lnTo>
                <a:lnTo>
                  <a:pt x="1510153" y="1625006"/>
                </a:lnTo>
                <a:lnTo>
                  <a:pt x="1498427" y="1667709"/>
                </a:lnTo>
                <a:lnTo>
                  <a:pt x="1479756" y="1707025"/>
                </a:lnTo>
                <a:lnTo>
                  <a:pt x="1454854" y="1742243"/>
                </a:lnTo>
                <a:lnTo>
                  <a:pt x="1424434" y="1772651"/>
                </a:lnTo>
                <a:lnTo>
                  <a:pt x="1389211" y="1797539"/>
                </a:lnTo>
                <a:lnTo>
                  <a:pt x="1349898" y="1816196"/>
                </a:lnTo>
                <a:lnTo>
                  <a:pt x="1307210" y="1827911"/>
                </a:lnTo>
                <a:lnTo>
                  <a:pt x="1261859" y="1831975"/>
                </a:lnTo>
                <a:lnTo>
                  <a:pt x="252374" y="1831975"/>
                </a:lnTo>
                <a:lnTo>
                  <a:pt x="207010" y="1827911"/>
                </a:lnTo>
                <a:lnTo>
                  <a:pt x="164313" y="1816196"/>
                </a:lnTo>
                <a:lnTo>
                  <a:pt x="124996" y="1797539"/>
                </a:lnTo>
                <a:lnTo>
                  <a:pt x="89773" y="1772651"/>
                </a:lnTo>
                <a:lnTo>
                  <a:pt x="59355" y="1742243"/>
                </a:lnTo>
                <a:lnTo>
                  <a:pt x="34456" y="1707025"/>
                </a:lnTo>
                <a:lnTo>
                  <a:pt x="15789" y="1667709"/>
                </a:lnTo>
                <a:lnTo>
                  <a:pt x="4066" y="1625006"/>
                </a:lnTo>
                <a:lnTo>
                  <a:pt x="0" y="1579626"/>
                </a:lnTo>
                <a:lnTo>
                  <a:pt x="0" y="252349"/>
                </a:lnTo>
                <a:close/>
              </a:path>
            </a:pathLst>
          </a:custGeom>
          <a:noFill/>
          <a:ln w="25560" cap="flat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xmlns="" id="{ED48C1A2-EC11-4B2E-8905-E2F02004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42" y="1724025"/>
            <a:ext cx="7692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</a:rPr>
              <a:t>Цели</a:t>
            </a:r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xmlns="" id="{B10FD766-6E10-473E-9B15-8BAC062E9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844" y="3024188"/>
            <a:ext cx="7777015" cy="3306762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xmlns="" id="{EACE7A71-25F1-4214-9BB9-B20FB2ED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792" y="3281650"/>
            <a:ext cx="7649547" cy="3165475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42" name="Freeform 13">
            <a:extLst>
              <a:ext uri="{FF2B5EF4-FFF2-40B4-BE49-F238E27FC236}">
                <a16:creationId xmlns:a16="http://schemas.microsoft.com/office/drawing/2014/main" xmlns="" id="{1288B5CC-7511-421D-B41B-15ECA7ECD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197" y="3272317"/>
            <a:ext cx="7649547" cy="3167062"/>
          </a:xfrm>
          <a:custGeom>
            <a:avLst/>
            <a:gdLst>
              <a:gd name="T0" fmla="*/ 8287829 w 8288655"/>
              <a:gd name="T1" fmla="*/ 527865 h 3166745"/>
              <a:gd name="T2" fmla="*/ 8287829 w 8288655"/>
              <a:gd name="T3" fmla="*/ 2638993 h 3166745"/>
              <a:gd name="T4" fmla="*/ 8285673 w 8288655"/>
              <a:gd name="T5" fmla="*/ 2687036 h 3166745"/>
              <a:gd name="T6" fmla="*/ 8279329 w 8288655"/>
              <a:gd name="T7" fmla="*/ 2733870 h 3166745"/>
              <a:gd name="T8" fmla="*/ 8268983 w 8288655"/>
              <a:gd name="T9" fmla="*/ 2779308 h 3166745"/>
              <a:gd name="T10" fmla="*/ 8254820 w 8288655"/>
              <a:gd name="T11" fmla="*/ 2823167 h 3166745"/>
              <a:gd name="T12" fmla="*/ 8237027 w 8288655"/>
              <a:gd name="T13" fmla="*/ 2865257 h 3166745"/>
              <a:gd name="T14" fmla="*/ 8215791 w 8288655"/>
              <a:gd name="T15" fmla="*/ 2905393 h 3166745"/>
              <a:gd name="T16" fmla="*/ 8191296 w 8288655"/>
              <a:gd name="T17" fmla="*/ 2943389 h 3166745"/>
              <a:gd name="T18" fmla="*/ 8163729 w 8288655"/>
              <a:gd name="T19" fmla="*/ 2979058 h 3166745"/>
              <a:gd name="T20" fmla="*/ 8133276 w 8288655"/>
              <a:gd name="T21" fmla="*/ 3012216 h 3166745"/>
              <a:gd name="T22" fmla="*/ 8100124 w 8288655"/>
              <a:gd name="T23" fmla="*/ 3042674 h 3166745"/>
              <a:gd name="T24" fmla="*/ 8064458 w 8288655"/>
              <a:gd name="T25" fmla="*/ 3070245 h 3166745"/>
              <a:gd name="T26" fmla="*/ 8026464 w 8288655"/>
              <a:gd name="T27" fmla="*/ 3094746 h 3166745"/>
              <a:gd name="T28" fmla="*/ 7986329 w 8288655"/>
              <a:gd name="T29" fmla="*/ 3115989 h 3166745"/>
              <a:gd name="T30" fmla="*/ 7944237 w 8288655"/>
              <a:gd name="T31" fmla="*/ 3133787 h 3166745"/>
              <a:gd name="T32" fmla="*/ 7900377 w 8288655"/>
              <a:gd name="T33" fmla="*/ 3147954 h 3166745"/>
              <a:gd name="T34" fmla="*/ 7854933 w 8288655"/>
              <a:gd name="T35" fmla="*/ 3158304 h 3166745"/>
              <a:gd name="T36" fmla="*/ 7808090 w 8288655"/>
              <a:gd name="T37" fmla="*/ 3164651 h 3166745"/>
              <a:gd name="T38" fmla="*/ 7760037 w 8288655"/>
              <a:gd name="T39" fmla="*/ 3166808 h 3166745"/>
              <a:gd name="T40" fmla="*/ 0 w 8288655"/>
              <a:gd name="T41" fmla="*/ 3166808 h 3166745"/>
              <a:gd name="T42" fmla="*/ 0 w 8288655"/>
              <a:gd name="T43" fmla="*/ 0 h 3166745"/>
              <a:gd name="T44" fmla="*/ 7760037 w 8288655"/>
              <a:gd name="T45" fmla="*/ 0 h 3166745"/>
              <a:gd name="T46" fmla="*/ 7808090 w 8288655"/>
              <a:gd name="T47" fmla="*/ 2157 h 3166745"/>
              <a:gd name="T48" fmla="*/ 7854933 w 8288655"/>
              <a:gd name="T49" fmla="*/ 8505 h 3166745"/>
              <a:gd name="T50" fmla="*/ 7900377 w 8288655"/>
              <a:gd name="T51" fmla="*/ 18858 h 3166745"/>
              <a:gd name="T52" fmla="*/ 7944237 w 8288655"/>
              <a:gd name="T53" fmla="*/ 33028 h 3166745"/>
              <a:gd name="T54" fmla="*/ 7986329 w 8288655"/>
              <a:gd name="T55" fmla="*/ 50830 h 3166745"/>
              <a:gd name="T56" fmla="*/ 8026464 w 8288655"/>
              <a:gd name="T57" fmla="*/ 72077 h 3166745"/>
              <a:gd name="T58" fmla="*/ 8064458 w 8288655"/>
              <a:gd name="T59" fmla="*/ 96582 h 3166745"/>
              <a:gd name="T60" fmla="*/ 8100124 w 8288655"/>
              <a:gd name="T61" fmla="*/ 124159 h 3166745"/>
              <a:gd name="T62" fmla="*/ 8133276 w 8288655"/>
              <a:gd name="T63" fmla="*/ 154621 h 3166745"/>
              <a:gd name="T64" fmla="*/ 8163729 w 8288655"/>
              <a:gd name="T65" fmla="*/ 187783 h 3166745"/>
              <a:gd name="T66" fmla="*/ 8191296 w 8288655"/>
              <a:gd name="T67" fmla="*/ 223457 h 3166745"/>
              <a:gd name="T68" fmla="*/ 8215791 w 8288655"/>
              <a:gd name="T69" fmla="*/ 261457 h 3166745"/>
              <a:gd name="T70" fmla="*/ 8237027 w 8288655"/>
              <a:gd name="T71" fmla="*/ 301597 h 3166745"/>
              <a:gd name="T72" fmla="*/ 8254820 w 8288655"/>
              <a:gd name="T73" fmla="*/ 343690 h 3166745"/>
              <a:gd name="T74" fmla="*/ 8268983 w 8288655"/>
              <a:gd name="T75" fmla="*/ 387550 h 3166745"/>
              <a:gd name="T76" fmla="*/ 8279329 w 8288655"/>
              <a:gd name="T77" fmla="*/ 432990 h 3166745"/>
              <a:gd name="T78" fmla="*/ 8285673 w 8288655"/>
              <a:gd name="T79" fmla="*/ 479823 h 3166745"/>
              <a:gd name="T80" fmla="*/ 8287829 w 8288655"/>
              <a:gd name="T81" fmla="*/ 527865 h 316674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88655" h="3166745">
                <a:moveTo>
                  <a:pt x="8288146" y="527812"/>
                </a:moveTo>
                <a:lnTo>
                  <a:pt x="8288146" y="2638729"/>
                </a:lnTo>
                <a:lnTo>
                  <a:pt x="8285990" y="2686767"/>
                </a:lnTo>
                <a:lnTo>
                  <a:pt x="8279646" y="2733596"/>
                </a:lnTo>
                <a:lnTo>
                  <a:pt x="8269299" y="2779030"/>
                </a:lnTo>
                <a:lnTo>
                  <a:pt x="8255136" y="2822884"/>
                </a:lnTo>
                <a:lnTo>
                  <a:pt x="8237342" y="2864970"/>
                </a:lnTo>
                <a:lnTo>
                  <a:pt x="8216105" y="2905102"/>
                </a:lnTo>
                <a:lnTo>
                  <a:pt x="8191609" y="2943094"/>
                </a:lnTo>
                <a:lnTo>
                  <a:pt x="8164041" y="2978760"/>
                </a:lnTo>
                <a:lnTo>
                  <a:pt x="8133587" y="3011914"/>
                </a:lnTo>
                <a:lnTo>
                  <a:pt x="8100434" y="3042369"/>
                </a:lnTo>
                <a:lnTo>
                  <a:pt x="8064766" y="3069938"/>
                </a:lnTo>
                <a:lnTo>
                  <a:pt x="8026771" y="3094436"/>
                </a:lnTo>
                <a:lnTo>
                  <a:pt x="7986634" y="3115677"/>
                </a:lnTo>
                <a:lnTo>
                  <a:pt x="7944541" y="3133473"/>
                </a:lnTo>
                <a:lnTo>
                  <a:pt x="7900679" y="3147639"/>
                </a:lnTo>
                <a:lnTo>
                  <a:pt x="7855233" y="3157988"/>
                </a:lnTo>
                <a:lnTo>
                  <a:pt x="7808389" y="3164334"/>
                </a:lnTo>
                <a:lnTo>
                  <a:pt x="7760334" y="3166491"/>
                </a:lnTo>
                <a:lnTo>
                  <a:pt x="0" y="3166491"/>
                </a:lnTo>
                <a:lnTo>
                  <a:pt x="0" y="0"/>
                </a:lnTo>
                <a:lnTo>
                  <a:pt x="7760334" y="0"/>
                </a:lnTo>
                <a:lnTo>
                  <a:pt x="7808389" y="2157"/>
                </a:lnTo>
                <a:lnTo>
                  <a:pt x="7855233" y="8504"/>
                </a:lnTo>
                <a:lnTo>
                  <a:pt x="7900679" y="18856"/>
                </a:lnTo>
                <a:lnTo>
                  <a:pt x="7944541" y="33025"/>
                </a:lnTo>
                <a:lnTo>
                  <a:pt x="7986634" y="50825"/>
                </a:lnTo>
                <a:lnTo>
                  <a:pt x="8026771" y="72070"/>
                </a:lnTo>
                <a:lnTo>
                  <a:pt x="8064766" y="96572"/>
                </a:lnTo>
                <a:lnTo>
                  <a:pt x="8100434" y="124147"/>
                </a:lnTo>
                <a:lnTo>
                  <a:pt x="8133587" y="154606"/>
                </a:lnTo>
                <a:lnTo>
                  <a:pt x="8164041" y="187764"/>
                </a:lnTo>
                <a:lnTo>
                  <a:pt x="8191609" y="223435"/>
                </a:lnTo>
                <a:lnTo>
                  <a:pt x="8216105" y="261431"/>
                </a:lnTo>
                <a:lnTo>
                  <a:pt x="8237342" y="301567"/>
                </a:lnTo>
                <a:lnTo>
                  <a:pt x="8255136" y="343656"/>
                </a:lnTo>
                <a:lnTo>
                  <a:pt x="8269299" y="387511"/>
                </a:lnTo>
                <a:lnTo>
                  <a:pt x="8279646" y="432947"/>
                </a:lnTo>
                <a:lnTo>
                  <a:pt x="8285990" y="479775"/>
                </a:lnTo>
                <a:lnTo>
                  <a:pt x="8288146" y="527812"/>
                </a:lnTo>
                <a:close/>
              </a:path>
            </a:pathLst>
          </a:custGeom>
          <a:noFill/>
          <a:ln w="9360" cap="flat">
            <a:solidFill>
              <a:srgbClr val="08A0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xmlns="" id="{008CBCF7-E705-4EF7-B6D1-B46FC52B0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153" y="3563938"/>
            <a:ext cx="7018067" cy="220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80975" indent="-16986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28650" algn="l"/>
                <a:tab pos="1077913" algn="l"/>
                <a:tab pos="1527175" algn="l"/>
                <a:tab pos="1976438" algn="l"/>
                <a:tab pos="2425700" algn="l"/>
                <a:tab pos="2874963" algn="l"/>
                <a:tab pos="3324225" algn="l"/>
                <a:tab pos="3773488" algn="l"/>
                <a:tab pos="4222750" algn="l"/>
                <a:tab pos="4672013" algn="l"/>
                <a:tab pos="5121275" algn="l"/>
                <a:tab pos="5570538" algn="l"/>
                <a:tab pos="6019800" algn="l"/>
                <a:tab pos="6469063" algn="l"/>
                <a:tab pos="6918325" algn="l"/>
                <a:tab pos="7367588" algn="l"/>
                <a:tab pos="7816850" algn="l"/>
                <a:tab pos="8266113" algn="l"/>
                <a:tab pos="8715375" algn="l"/>
                <a:tab pos="91646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86000"/>
              </a:lnSpc>
              <a:buSzPct val="45000"/>
              <a:buFont typeface="Symbol" panose="05050102010706020507" pitchFamily="18" charset="2"/>
              <a:buChar char=""/>
            </a:pPr>
            <a:r>
              <a:rPr lang="ru-RU" altLang="ru-RU">
                <a:solidFill>
                  <a:srgbClr val="000000"/>
                </a:solidFill>
              </a:rPr>
              <a:t>обеспечение равного доступа инвалидов к приоритетным объектам и  услугам в приоритетных сферах жизнедеятельности инвалидов и  других маломобильных групп населения;</a:t>
            </a:r>
          </a:p>
          <a:p>
            <a:pPr eaLnBrk="1">
              <a:lnSpc>
                <a:spcPct val="86000"/>
              </a:lnSpc>
              <a:spcBef>
                <a:spcPts val="300"/>
              </a:spcBef>
              <a:buSzPct val="45000"/>
              <a:buFont typeface="Symbol" panose="05050102010706020507" pitchFamily="18" charset="2"/>
              <a:buChar char=""/>
            </a:pPr>
            <a:r>
              <a:rPr lang="ru-RU" altLang="ru-RU">
                <a:solidFill>
                  <a:srgbClr val="000000"/>
                </a:solidFill>
              </a:rPr>
              <a:t>обеспечение равного доступа инвалидов к реабилитационным и  абилитационным услугам, включая обеспечение равного доступа к  профессиональному развитию и трудоустройству;</a:t>
            </a:r>
          </a:p>
          <a:p>
            <a:pPr eaLnBrk="1">
              <a:lnSpc>
                <a:spcPts val="1825"/>
              </a:lnSpc>
              <a:spcBef>
                <a:spcPts val="325"/>
              </a:spcBef>
              <a:buSzPct val="45000"/>
              <a:buFont typeface="Symbol" panose="05050102010706020507" pitchFamily="18" charset="2"/>
              <a:buChar char=""/>
            </a:pPr>
            <a:r>
              <a:rPr lang="ru-RU" altLang="ru-RU">
                <a:solidFill>
                  <a:srgbClr val="000000"/>
                </a:solidFill>
              </a:rPr>
              <a:t>обеспечение объективности и прозрачности деятельности  учреждений медико-социальной экспертизы</a:t>
            </a:r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xmlns="" id="{31DCBCAE-2750-4B4D-A9C4-3B6903AA6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9" y="3177560"/>
            <a:ext cx="1444638" cy="3324225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xmlns="" id="{783B37FE-B61D-41F1-9839-A7F2B2872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283" y="4289426"/>
            <a:ext cx="372148" cy="766763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46" name="Freeform 17">
            <a:extLst>
              <a:ext uri="{FF2B5EF4-FFF2-40B4-BE49-F238E27FC236}">
                <a16:creationId xmlns:a16="http://schemas.microsoft.com/office/drawing/2014/main" xmlns="" id="{472F4FE6-DB18-4069-A0A6-76B42C738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54" y="3221705"/>
            <a:ext cx="1372846" cy="3168650"/>
          </a:xfrm>
          <a:custGeom>
            <a:avLst/>
            <a:gdLst>
              <a:gd name="T0" fmla="*/ 1239319 w 1487805"/>
              <a:gd name="T1" fmla="*/ 0 h 3168650"/>
              <a:gd name="T2" fmla="*/ 247863 w 1487805"/>
              <a:gd name="T3" fmla="*/ 0 h 3168650"/>
              <a:gd name="T4" fmla="*/ 197911 w 1487805"/>
              <a:gd name="T5" fmla="*/ 5036 h 3168650"/>
              <a:gd name="T6" fmla="*/ 151385 w 1487805"/>
              <a:gd name="T7" fmla="*/ 19482 h 3168650"/>
              <a:gd name="T8" fmla="*/ 109281 w 1487805"/>
              <a:gd name="T9" fmla="*/ 42340 h 3168650"/>
              <a:gd name="T10" fmla="*/ 72598 w 1487805"/>
              <a:gd name="T11" fmla="*/ 72612 h 3168650"/>
              <a:gd name="T12" fmla="*/ 42331 w 1487805"/>
              <a:gd name="T13" fmla="*/ 109301 h 3168650"/>
              <a:gd name="T14" fmla="*/ 19478 w 1487805"/>
              <a:gd name="T15" fmla="*/ 151411 h 3168650"/>
              <a:gd name="T16" fmla="*/ 5035 w 1487805"/>
              <a:gd name="T17" fmla="*/ 197944 h 3168650"/>
              <a:gd name="T18" fmla="*/ 0 w 1487805"/>
              <a:gd name="T19" fmla="*/ 247903 h 3168650"/>
              <a:gd name="T20" fmla="*/ 0 w 1487805"/>
              <a:gd name="T21" fmla="*/ 2920441 h 3168650"/>
              <a:gd name="T22" fmla="*/ 5035 w 1487805"/>
              <a:gd name="T23" fmla="*/ 2970404 h 3168650"/>
              <a:gd name="T24" fmla="*/ 19478 w 1487805"/>
              <a:gd name="T25" fmla="*/ 3016940 h 3168650"/>
              <a:gd name="T26" fmla="*/ 42331 w 1487805"/>
              <a:gd name="T27" fmla="*/ 3059052 h 3168650"/>
              <a:gd name="T28" fmla="*/ 72598 w 1487805"/>
              <a:gd name="T29" fmla="*/ 3095744 h 3168650"/>
              <a:gd name="T30" fmla="*/ 109281 w 1487805"/>
              <a:gd name="T31" fmla="*/ 3126017 h 3168650"/>
              <a:gd name="T32" fmla="*/ 151385 w 1487805"/>
              <a:gd name="T33" fmla="*/ 3148875 h 3168650"/>
              <a:gd name="T34" fmla="*/ 197911 w 1487805"/>
              <a:gd name="T35" fmla="*/ 3163321 h 3168650"/>
              <a:gd name="T36" fmla="*/ 247863 w 1487805"/>
              <a:gd name="T37" fmla="*/ 3168357 h 3168650"/>
              <a:gd name="T38" fmla="*/ 1239319 w 1487805"/>
              <a:gd name="T39" fmla="*/ 3168357 h 3168650"/>
              <a:gd name="T40" fmla="*/ 1289288 w 1487805"/>
              <a:gd name="T41" fmla="*/ 3163321 h 3168650"/>
              <a:gd name="T42" fmla="*/ 1335827 w 1487805"/>
              <a:gd name="T43" fmla="*/ 3148875 h 3168650"/>
              <a:gd name="T44" fmla="*/ 1377939 w 1487805"/>
              <a:gd name="T45" fmla="*/ 3126017 h 3168650"/>
              <a:gd name="T46" fmla="*/ 1414629 w 1487805"/>
              <a:gd name="T47" fmla="*/ 3095744 h 3168650"/>
              <a:gd name="T48" fmla="*/ 1444899 w 1487805"/>
              <a:gd name="T49" fmla="*/ 3059052 h 3168650"/>
              <a:gd name="T50" fmla="*/ 1467754 w 1487805"/>
              <a:gd name="T51" fmla="*/ 3016940 h 3168650"/>
              <a:gd name="T52" fmla="*/ 1482198 w 1487805"/>
              <a:gd name="T53" fmla="*/ 2970404 h 3168650"/>
              <a:gd name="T54" fmla="*/ 1487234 w 1487805"/>
              <a:gd name="T55" fmla="*/ 2920441 h 3168650"/>
              <a:gd name="T56" fmla="*/ 1487234 w 1487805"/>
              <a:gd name="T57" fmla="*/ 247903 h 3168650"/>
              <a:gd name="T58" fmla="*/ 1482198 w 1487805"/>
              <a:gd name="T59" fmla="*/ 197944 h 3168650"/>
              <a:gd name="T60" fmla="*/ 1467754 w 1487805"/>
              <a:gd name="T61" fmla="*/ 151411 h 3168650"/>
              <a:gd name="T62" fmla="*/ 1444899 w 1487805"/>
              <a:gd name="T63" fmla="*/ 109301 h 3168650"/>
              <a:gd name="T64" fmla="*/ 1414629 w 1487805"/>
              <a:gd name="T65" fmla="*/ 72612 h 3168650"/>
              <a:gd name="T66" fmla="*/ 1377939 w 1487805"/>
              <a:gd name="T67" fmla="*/ 42340 h 3168650"/>
              <a:gd name="T68" fmla="*/ 1335827 w 1487805"/>
              <a:gd name="T69" fmla="*/ 19482 h 3168650"/>
              <a:gd name="T70" fmla="*/ 1289288 w 1487805"/>
              <a:gd name="T71" fmla="*/ 5036 h 3168650"/>
              <a:gd name="T72" fmla="*/ 1239319 w 1487805"/>
              <a:gd name="T73" fmla="*/ 0 h 3168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87805" h="3168650">
                <a:moveTo>
                  <a:pt x="1239583" y="0"/>
                </a:moveTo>
                <a:lnTo>
                  <a:pt x="247916" y="0"/>
                </a:lnTo>
                <a:lnTo>
                  <a:pt x="197953" y="5036"/>
                </a:lnTo>
                <a:lnTo>
                  <a:pt x="151417" y="19482"/>
                </a:lnTo>
                <a:lnTo>
                  <a:pt x="109304" y="42340"/>
                </a:lnTo>
                <a:lnTo>
                  <a:pt x="72613" y="72612"/>
                </a:lnTo>
                <a:lnTo>
                  <a:pt x="42340" y="109301"/>
                </a:lnTo>
                <a:lnTo>
                  <a:pt x="19482" y="151411"/>
                </a:lnTo>
                <a:lnTo>
                  <a:pt x="5036" y="197944"/>
                </a:lnTo>
                <a:lnTo>
                  <a:pt x="0" y="247903"/>
                </a:lnTo>
                <a:lnTo>
                  <a:pt x="0" y="2920441"/>
                </a:lnTo>
                <a:lnTo>
                  <a:pt x="5036" y="2970404"/>
                </a:lnTo>
                <a:lnTo>
                  <a:pt x="19482" y="3016940"/>
                </a:lnTo>
                <a:lnTo>
                  <a:pt x="42340" y="3059052"/>
                </a:lnTo>
                <a:lnTo>
                  <a:pt x="72613" y="3095744"/>
                </a:lnTo>
                <a:lnTo>
                  <a:pt x="109304" y="3126017"/>
                </a:lnTo>
                <a:lnTo>
                  <a:pt x="151417" y="3148875"/>
                </a:lnTo>
                <a:lnTo>
                  <a:pt x="197953" y="3163321"/>
                </a:lnTo>
                <a:lnTo>
                  <a:pt x="247916" y="3168357"/>
                </a:lnTo>
                <a:lnTo>
                  <a:pt x="1239583" y="3168357"/>
                </a:lnTo>
                <a:lnTo>
                  <a:pt x="1289563" y="3163321"/>
                </a:lnTo>
                <a:lnTo>
                  <a:pt x="1336112" y="3148875"/>
                </a:lnTo>
                <a:lnTo>
                  <a:pt x="1378233" y="3126017"/>
                </a:lnTo>
                <a:lnTo>
                  <a:pt x="1414930" y="3095744"/>
                </a:lnTo>
                <a:lnTo>
                  <a:pt x="1445207" y="3059052"/>
                </a:lnTo>
                <a:lnTo>
                  <a:pt x="1468067" y="3016940"/>
                </a:lnTo>
                <a:lnTo>
                  <a:pt x="1482514" y="2970404"/>
                </a:lnTo>
                <a:lnTo>
                  <a:pt x="1487551" y="2920441"/>
                </a:lnTo>
                <a:lnTo>
                  <a:pt x="1487551" y="247903"/>
                </a:lnTo>
                <a:lnTo>
                  <a:pt x="1482514" y="197944"/>
                </a:lnTo>
                <a:lnTo>
                  <a:pt x="1468067" y="151411"/>
                </a:lnTo>
                <a:lnTo>
                  <a:pt x="1445207" y="109301"/>
                </a:lnTo>
                <a:lnTo>
                  <a:pt x="1414930" y="72612"/>
                </a:lnTo>
                <a:lnTo>
                  <a:pt x="1378233" y="42340"/>
                </a:lnTo>
                <a:lnTo>
                  <a:pt x="1336112" y="19482"/>
                </a:lnTo>
                <a:lnTo>
                  <a:pt x="1289563" y="5036"/>
                </a:lnTo>
                <a:lnTo>
                  <a:pt x="1239583" y="0"/>
                </a:lnTo>
                <a:close/>
              </a:path>
            </a:pathLst>
          </a:custGeom>
          <a:solidFill>
            <a:srgbClr val="08A0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7" name="Freeform 18">
            <a:extLst>
              <a:ext uri="{FF2B5EF4-FFF2-40B4-BE49-F238E27FC236}">
                <a16:creationId xmlns:a16="http://schemas.microsoft.com/office/drawing/2014/main" xmlns="" id="{4E334089-A8FA-4727-B43E-478E3DDE8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91" y="3202105"/>
            <a:ext cx="1372846" cy="3168650"/>
          </a:xfrm>
          <a:custGeom>
            <a:avLst/>
            <a:gdLst>
              <a:gd name="T0" fmla="*/ 0 w 1487805"/>
              <a:gd name="T1" fmla="*/ 247903 h 3168650"/>
              <a:gd name="T2" fmla="*/ 5035 w 1487805"/>
              <a:gd name="T3" fmla="*/ 197944 h 3168650"/>
              <a:gd name="T4" fmla="*/ 19478 w 1487805"/>
              <a:gd name="T5" fmla="*/ 151411 h 3168650"/>
              <a:gd name="T6" fmla="*/ 42331 w 1487805"/>
              <a:gd name="T7" fmla="*/ 109301 h 3168650"/>
              <a:gd name="T8" fmla="*/ 72598 w 1487805"/>
              <a:gd name="T9" fmla="*/ 72612 h 3168650"/>
              <a:gd name="T10" fmla="*/ 109281 w 1487805"/>
              <a:gd name="T11" fmla="*/ 42340 h 3168650"/>
              <a:gd name="T12" fmla="*/ 151385 w 1487805"/>
              <a:gd name="T13" fmla="*/ 19482 h 3168650"/>
              <a:gd name="T14" fmla="*/ 197911 w 1487805"/>
              <a:gd name="T15" fmla="*/ 5036 h 3168650"/>
              <a:gd name="T16" fmla="*/ 247863 w 1487805"/>
              <a:gd name="T17" fmla="*/ 0 h 3168650"/>
              <a:gd name="T18" fmla="*/ 1239319 w 1487805"/>
              <a:gd name="T19" fmla="*/ 0 h 3168650"/>
              <a:gd name="T20" fmla="*/ 1289288 w 1487805"/>
              <a:gd name="T21" fmla="*/ 5036 h 3168650"/>
              <a:gd name="T22" fmla="*/ 1335827 w 1487805"/>
              <a:gd name="T23" fmla="*/ 19482 h 3168650"/>
              <a:gd name="T24" fmla="*/ 1377939 w 1487805"/>
              <a:gd name="T25" fmla="*/ 42340 h 3168650"/>
              <a:gd name="T26" fmla="*/ 1414629 w 1487805"/>
              <a:gd name="T27" fmla="*/ 72612 h 3168650"/>
              <a:gd name="T28" fmla="*/ 1444899 w 1487805"/>
              <a:gd name="T29" fmla="*/ 109301 h 3168650"/>
              <a:gd name="T30" fmla="*/ 1467754 w 1487805"/>
              <a:gd name="T31" fmla="*/ 151411 h 3168650"/>
              <a:gd name="T32" fmla="*/ 1482198 w 1487805"/>
              <a:gd name="T33" fmla="*/ 197944 h 3168650"/>
              <a:gd name="T34" fmla="*/ 1487234 w 1487805"/>
              <a:gd name="T35" fmla="*/ 247903 h 3168650"/>
              <a:gd name="T36" fmla="*/ 1487234 w 1487805"/>
              <a:gd name="T37" fmla="*/ 2920441 h 3168650"/>
              <a:gd name="T38" fmla="*/ 1482198 w 1487805"/>
              <a:gd name="T39" fmla="*/ 2970404 h 3168650"/>
              <a:gd name="T40" fmla="*/ 1467754 w 1487805"/>
              <a:gd name="T41" fmla="*/ 3016940 h 3168650"/>
              <a:gd name="T42" fmla="*/ 1444899 w 1487805"/>
              <a:gd name="T43" fmla="*/ 3059052 h 3168650"/>
              <a:gd name="T44" fmla="*/ 1414629 w 1487805"/>
              <a:gd name="T45" fmla="*/ 3095744 h 3168650"/>
              <a:gd name="T46" fmla="*/ 1377939 w 1487805"/>
              <a:gd name="T47" fmla="*/ 3126017 h 3168650"/>
              <a:gd name="T48" fmla="*/ 1335827 w 1487805"/>
              <a:gd name="T49" fmla="*/ 3148875 h 3168650"/>
              <a:gd name="T50" fmla="*/ 1289288 w 1487805"/>
              <a:gd name="T51" fmla="*/ 3163321 h 3168650"/>
              <a:gd name="T52" fmla="*/ 1239319 w 1487805"/>
              <a:gd name="T53" fmla="*/ 3168357 h 3168650"/>
              <a:gd name="T54" fmla="*/ 247863 w 1487805"/>
              <a:gd name="T55" fmla="*/ 3168357 h 3168650"/>
              <a:gd name="T56" fmla="*/ 197911 w 1487805"/>
              <a:gd name="T57" fmla="*/ 3163321 h 3168650"/>
              <a:gd name="T58" fmla="*/ 151385 w 1487805"/>
              <a:gd name="T59" fmla="*/ 3148875 h 3168650"/>
              <a:gd name="T60" fmla="*/ 109281 w 1487805"/>
              <a:gd name="T61" fmla="*/ 3126017 h 3168650"/>
              <a:gd name="T62" fmla="*/ 72598 w 1487805"/>
              <a:gd name="T63" fmla="*/ 3095744 h 3168650"/>
              <a:gd name="T64" fmla="*/ 42331 w 1487805"/>
              <a:gd name="T65" fmla="*/ 3059052 h 3168650"/>
              <a:gd name="T66" fmla="*/ 19478 w 1487805"/>
              <a:gd name="T67" fmla="*/ 3016940 h 3168650"/>
              <a:gd name="T68" fmla="*/ 5035 w 1487805"/>
              <a:gd name="T69" fmla="*/ 2970404 h 3168650"/>
              <a:gd name="T70" fmla="*/ 0 w 1487805"/>
              <a:gd name="T71" fmla="*/ 2920441 h 3168650"/>
              <a:gd name="T72" fmla="*/ 0 w 1487805"/>
              <a:gd name="T73" fmla="*/ 247903 h 3168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87805" h="3168650">
                <a:moveTo>
                  <a:pt x="0" y="247903"/>
                </a:moveTo>
                <a:lnTo>
                  <a:pt x="5036" y="197944"/>
                </a:lnTo>
                <a:lnTo>
                  <a:pt x="19482" y="151411"/>
                </a:lnTo>
                <a:lnTo>
                  <a:pt x="42340" y="109301"/>
                </a:lnTo>
                <a:lnTo>
                  <a:pt x="72613" y="72612"/>
                </a:lnTo>
                <a:lnTo>
                  <a:pt x="109304" y="42340"/>
                </a:lnTo>
                <a:lnTo>
                  <a:pt x="151417" y="19482"/>
                </a:lnTo>
                <a:lnTo>
                  <a:pt x="197953" y="5036"/>
                </a:lnTo>
                <a:lnTo>
                  <a:pt x="247916" y="0"/>
                </a:lnTo>
                <a:lnTo>
                  <a:pt x="1239583" y="0"/>
                </a:lnTo>
                <a:lnTo>
                  <a:pt x="1289563" y="5036"/>
                </a:lnTo>
                <a:lnTo>
                  <a:pt x="1336112" y="19482"/>
                </a:lnTo>
                <a:lnTo>
                  <a:pt x="1378233" y="42340"/>
                </a:lnTo>
                <a:lnTo>
                  <a:pt x="1414930" y="72612"/>
                </a:lnTo>
                <a:lnTo>
                  <a:pt x="1445207" y="109301"/>
                </a:lnTo>
                <a:lnTo>
                  <a:pt x="1468067" y="151411"/>
                </a:lnTo>
                <a:lnTo>
                  <a:pt x="1482514" y="197944"/>
                </a:lnTo>
                <a:lnTo>
                  <a:pt x="1487551" y="247903"/>
                </a:lnTo>
                <a:lnTo>
                  <a:pt x="1487551" y="2920441"/>
                </a:lnTo>
                <a:lnTo>
                  <a:pt x="1482514" y="2970404"/>
                </a:lnTo>
                <a:lnTo>
                  <a:pt x="1468067" y="3016940"/>
                </a:lnTo>
                <a:lnTo>
                  <a:pt x="1445207" y="3059052"/>
                </a:lnTo>
                <a:lnTo>
                  <a:pt x="1414930" y="3095744"/>
                </a:lnTo>
                <a:lnTo>
                  <a:pt x="1378233" y="3126017"/>
                </a:lnTo>
                <a:lnTo>
                  <a:pt x="1336112" y="3148875"/>
                </a:lnTo>
                <a:lnTo>
                  <a:pt x="1289563" y="3163321"/>
                </a:lnTo>
                <a:lnTo>
                  <a:pt x="1239583" y="3168357"/>
                </a:lnTo>
                <a:lnTo>
                  <a:pt x="247916" y="3168357"/>
                </a:lnTo>
                <a:lnTo>
                  <a:pt x="197953" y="3163321"/>
                </a:lnTo>
                <a:lnTo>
                  <a:pt x="151417" y="3148875"/>
                </a:lnTo>
                <a:lnTo>
                  <a:pt x="109304" y="3126017"/>
                </a:lnTo>
                <a:lnTo>
                  <a:pt x="72613" y="3095744"/>
                </a:lnTo>
                <a:lnTo>
                  <a:pt x="42340" y="3059052"/>
                </a:lnTo>
                <a:lnTo>
                  <a:pt x="19482" y="3016940"/>
                </a:lnTo>
                <a:lnTo>
                  <a:pt x="5036" y="2970404"/>
                </a:lnTo>
                <a:lnTo>
                  <a:pt x="0" y="2920441"/>
                </a:lnTo>
                <a:lnTo>
                  <a:pt x="0" y="247903"/>
                </a:lnTo>
                <a:close/>
              </a:path>
            </a:pathLst>
          </a:custGeom>
          <a:noFill/>
          <a:ln w="25560" cap="flat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xmlns="" id="{FDF651F7-C82C-46BB-B81A-28582DAE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06" y="4398963"/>
            <a:ext cx="10607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</a:rPr>
              <a:t>Задачи</a:t>
            </a:r>
          </a:p>
        </p:txBody>
      </p:sp>
      <p:sp>
        <p:nvSpPr>
          <p:cNvPr id="22549" name="Freeform 20">
            <a:extLst>
              <a:ext uri="{FF2B5EF4-FFF2-40B4-BE49-F238E27FC236}">
                <a16:creationId xmlns:a16="http://schemas.microsoft.com/office/drawing/2014/main" xmlns="" id="{CEB95A37-A50E-4C0B-BCC6-CB5F9F512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568" y="3357563"/>
            <a:ext cx="7420984" cy="1655762"/>
          </a:xfrm>
          <a:custGeom>
            <a:avLst/>
            <a:gdLst>
              <a:gd name="T0" fmla="*/ 7764623 w 8041640"/>
              <a:gd name="T1" fmla="*/ 0 h 1656714"/>
              <a:gd name="T2" fmla="*/ 276064 w 8041640"/>
              <a:gd name="T3" fmla="*/ 0 h 1656714"/>
              <a:gd name="T4" fmla="*/ 226430 w 8041640"/>
              <a:gd name="T5" fmla="*/ 4443 h 1656714"/>
              <a:gd name="T6" fmla="*/ 179720 w 8041640"/>
              <a:gd name="T7" fmla="*/ 17258 h 1656714"/>
              <a:gd name="T8" fmla="*/ 136711 w 8041640"/>
              <a:gd name="T9" fmla="*/ 37664 h 1656714"/>
              <a:gd name="T10" fmla="*/ 98182 w 8041640"/>
              <a:gd name="T11" fmla="*/ 64883 h 1656714"/>
              <a:gd name="T12" fmla="*/ 64912 w 8041640"/>
              <a:gd name="T13" fmla="*/ 98138 h 1656714"/>
              <a:gd name="T14" fmla="*/ 37682 w 8041640"/>
              <a:gd name="T15" fmla="*/ 136648 h 1656714"/>
              <a:gd name="T16" fmla="*/ 17266 w 8041640"/>
              <a:gd name="T17" fmla="*/ 179638 h 1656714"/>
              <a:gd name="T18" fmla="*/ 4445 w 8041640"/>
              <a:gd name="T19" fmla="*/ 226327 h 1656714"/>
              <a:gd name="T20" fmla="*/ 0 w 8041640"/>
              <a:gd name="T21" fmla="*/ 275939 h 1656714"/>
              <a:gd name="T22" fmla="*/ 0 w 8041640"/>
              <a:gd name="T23" fmla="*/ 1379316 h 1656714"/>
              <a:gd name="T24" fmla="*/ 4445 w 8041640"/>
              <a:gd name="T25" fmla="*/ 1428927 h 1656714"/>
              <a:gd name="T26" fmla="*/ 17266 w 8041640"/>
              <a:gd name="T27" fmla="*/ 1475617 h 1656714"/>
              <a:gd name="T28" fmla="*/ 37682 w 8041640"/>
              <a:gd name="T29" fmla="*/ 1518606 h 1656714"/>
              <a:gd name="T30" fmla="*/ 64912 w 8041640"/>
              <a:gd name="T31" fmla="*/ 1557117 h 1656714"/>
              <a:gd name="T32" fmla="*/ 98182 w 8041640"/>
              <a:gd name="T33" fmla="*/ 1590372 h 1656714"/>
              <a:gd name="T34" fmla="*/ 136711 w 8041640"/>
              <a:gd name="T35" fmla="*/ 1617590 h 1656714"/>
              <a:gd name="T36" fmla="*/ 179720 w 8041640"/>
              <a:gd name="T37" fmla="*/ 1637996 h 1656714"/>
              <a:gd name="T38" fmla="*/ 226430 w 8041640"/>
              <a:gd name="T39" fmla="*/ 1650811 h 1656714"/>
              <a:gd name="T40" fmla="*/ 276064 w 8041640"/>
              <a:gd name="T41" fmla="*/ 1655255 h 1656714"/>
              <a:gd name="T42" fmla="*/ 7764623 w 8041640"/>
              <a:gd name="T43" fmla="*/ 1655255 h 1656714"/>
              <a:gd name="T44" fmla="*/ 7814257 w 8041640"/>
              <a:gd name="T45" fmla="*/ 1650811 h 1656714"/>
              <a:gd name="T46" fmla="*/ 7860967 w 8041640"/>
              <a:gd name="T47" fmla="*/ 1637996 h 1656714"/>
              <a:gd name="T48" fmla="*/ 7903976 w 8041640"/>
              <a:gd name="T49" fmla="*/ 1617590 h 1656714"/>
              <a:gd name="T50" fmla="*/ 7942505 w 8041640"/>
              <a:gd name="T51" fmla="*/ 1590372 h 1656714"/>
              <a:gd name="T52" fmla="*/ 7975775 w 8041640"/>
              <a:gd name="T53" fmla="*/ 1557117 h 1656714"/>
              <a:gd name="T54" fmla="*/ 8003005 w 8041640"/>
              <a:gd name="T55" fmla="*/ 1518606 h 1656714"/>
              <a:gd name="T56" fmla="*/ 8023421 w 8041640"/>
              <a:gd name="T57" fmla="*/ 1475617 h 1656714"/>
              <a:gd name="T58" fmla="*/ 8036242 w 8041640"/>
              <a:gd name="T59" fmla="*/ 1428927 h 1656714"/>
              <a:gd name="T60" fmla="*/ 8040688 w 8041640"/>
              <a:gd name="T61" fmla="*/ 1379316 h 1656714"/>
              <a:gd name="T62" fmla="*/ 8040688 w 8041640"/>
              <a:gd name="T63" fmla="*/ 275939 h 1656714"/>
              <a:gd name="T64" fmla="*/ 8036242 w 8041640"/>
              <a:gd name="T65" fmla="*/ 226327 h 1656714"/>
              <a:gd name="T66" fmla="*/ 8023421 w 8041640"/>
              <a:gd name="T67" fmla="*/ 179638 h 1656714"/>
              <a:gd name="T68" fmla="*/ 8003005 w 8041640"/>
              <a:gd name="T69" fmla="*/ 136648 h 1656714"/>
              <a:gd name="T70" fmla="*/ 7975775 w 8041640"/>
              <a:gd name="T71" fmla="*/ 98138 h 1656714"/>
              <a:gd name="T72" fmla="*/ 7942505 w 8041640"/>
              <a:gd name="T73" fmla="*/ 64883 h 1656714"/>
              <a:gd name="T74" fmla="*/ 7903976 w 8041640"/>
              <a:gd name="T75" fmla="*/ 37664 h 1656714"/>
              <a:gd name="T76" fmla="*/ 7860967 w 8041640"/>
              <a:gd name="T77" fmla="*/ 17258 h 1656714"/>
              <a:gd name="T78" fmla="*/ 7814257 w 8041640"/>
              <a:gd name="T79" fmla="*/ 4443 h 1656714"/>
              <a:gd name="T80" fmla="*/ 7764623 w 8041640"/>
              <a:gd name="T81" fmla="*/ 0 h 16567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041640" h="1656714">
                <a:moveTo>
                  <a:pt x="7765542" y="0"/>
                </a:moveTo>
                <a:lnTo>
                  <a:pt x="276097" y="0"/>
                </a:lnTo>
                <a:lnTo>
                  <a:pt x="226457" y="4446"/>
                </a:lnTo>
                <a:lnTo>
                  <a:pt x="179741" y="17268"/>
                </a:lnTo>
                <a:lnTo>
                  <a:pt x="136727" y="37686"/>
                </a:lnTo>
                <a:lnTo>
                  <a:pt x="98194" y="64920"/>
                </a:lnTo>
                <a:lnTo>
                  <a:pt x="64920" y="98194"/>
                </a:lnTo>
                <a:lnTo>
                  <a:pt x="37686" y="136727"/>
                </a:lnTo>
                <a:lnTo>
                  <a:pt x="17268" y="179741"/>
                </a:lnTo>
                <a:lnTo>
                  <a:pt x="4446" y="226457"/>
                </a:lnTo>
                <a:lnTo>
                  <a:pt x="0" y="276098"/>
                </a:lnTo>
                <a:lnTo>
                  <a:pt x="0" y="1380109"/>
                </a:lnTo>
                <a:lnTo>
                  <a:pt x="4446" y="1429749"/>
                </a:lnTo>
                <a:lnTo>
                  <a:pt x="17268" y="1476465"/>
                </a:lnTo>
                <a:lnTo>
                  <a:pt x="37686" y="1519479"/>
                </a:lnTo>
                <a:lnTo>
                  <a:pt x="64920" y="1558012"/>
                </a:lnTo>
                <a:lnTo>
                  <a:pt x="98194" y="1591286"/>
                </a:lnTo>
                <a:lnTo>
                  <a:pt x="136727" y="1618520"/>
                </a:lnTo>
                <a:lnTo>
                  <a:pt x="179741" y="1638938"/>
                </a:lnTo>
                <a:lnTo>
                  <a:pt x="226457" y="1651760"/>
                </a:lnTo>
                <a:lnTo>
                  <a:pt x="276097" y="1656207"/>
                </a:lnTo>
                <a:lnTo>
                  <a:pt x="7765542" y="1656207"/>
                </a:lnTo>
                <a:lnTo>
                  <a:pt x="7815182" y="1651760"/>
                </a:lnTo>
                <a:lnTo>
                  <a:pt x="7861898" y="1638938"/>
                </a:lnTo>
                <a:lnTo>
                  <a:pt x="7904912" y="1618520"/>
                </a:lnTo>
                <a:lnTo>
                  <a:pt x="7943445" y="1591286"/>
                </a:lnTo>
                <a:lnTo>
                  <a:pt x="7976719" y="1558012"/>
                </a:lnTo>
                <a:lnTo>
                  <a:pt x="8003953" y="1519479"/>
                </a:lnTo>
                <a:lnTo>
                  <a:pt x="8024371" y="1476465"/>
                </a:lnTo>
                <a:lnTo>
                  <a:pt x="8037193" y="1429749"/>
                </a:lnTo>
                <a:lnTo>
                  <a:pt x="8041640" y="1380109"/>
                </a:lnTo>
                <a:lnTo>
                  <a:pt x="8041640" y="276098"/>
                </a:lnTo>
                <a:lnTo>
                  <a:pt x="8037193" y="226457"/>
                </a:lnTo>
                <a:lnTo>
                  <a:pt x="8024371" y="179741"/>
                </a:lnTo>
                <a:lnTo>
                  <a:pt x="8003953" y="136727"/>
                </a:lnTo>
                <a:lnTo>
                  <a:pt x="7976719" y="98194"/>
                </a:lnTo>
                <a:lnTo>
                  <a:pt x="7943445" y="64920"/>
                </a:lnTo>
                <a:lnTo>
                  <a:pt x="7904912" y="37686"/>
                </a:lnTo>
                <a:lnTo>
                  <a:pt x="7861898" y="17268"/>
                </a:lnTo>
                <a:lnTo>
                  <a:pt x="7815182" y="4446"/>
                </a:lnTo>
                <a:lnTo>
                  <a:pt x="7765542" y="0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26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F45D9609-8D54-4B20-80A5-BFDDB760D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132856"/>
            <a:ext cx="8083649" cy="3266195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1F9BCCAA-AD0E-44AD-B0F1-41AC598FD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1" y="780891"/>
            <a:ext cx="473373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Вертикальные пути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4234790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xmlns="" id="{A28058A8-B620-40A3-BFE3-D2605A426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1120766"/>
            <a:ext cx="2686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Вертикальные пути движения.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Подъемные платформы.</a:t>
            </a: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616AC089-D995-4F59-9009-099033AF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321" y="2687844"/>
            <a:ext cx="2929881" cy="302847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xmlns="" id="{3173BC9D-9DBE-40E6-964F-3256505A8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52" y="2582668"/>
            <a:ext cx="1289799" cy="3133645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0965" name="Rectangle 4">
            <a:extLst>
              <a:ext uri="{FF2B5EF4-FFF2-40B4-BE49-F238E27FC236}">
                <a16:creationId xmlns:a16="http://schemas.microsoft.com/office/drawing/2014/main" xmlns="" id="{872E6414-0280-4ED6-BA7E-14F242483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320" y="2579427"/>
            <a:ext cx="1967283" cy="3437645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0966" name="Rectangle 5">
            <a:extLst>
              <a:ext uri="{FF2B5EF4-FFF2-40B4-BE49-F238E27FC236}">
                <a16:creationId xmlns:a16="http://schemas.microsoft.com/office/drawing/2014/main" xmlns="" id="{2673DC2B-5842-4E32-BE80-5AFCE102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71" y="2657227"/>
            <a:ext cx="1422852" cy="3427559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2348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xmlns="" id="{F739BAB2-FE5B-4010-AF81-7A96FF2B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193" y="407896"/>
            <a:ext cx="3319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85738" indent="-166688" eaLnBrk="0"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5738" algn="l"/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Пример обозначения и оборудования  доступной для МГН кабины лифта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D5A773DB-C57D-4F5E-9FDE-9C25A3F3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11" y="1403297"/>
            <a:ext cx="2629834" cy="3526971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E084238F-F3FA-4115-BBCA-3DA2FDC70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651" y="1400416"/>
            <a:ext cx="2510357" cy="352985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xmlns="" id="{A726AC4B-6684-49A6-A98B-B4488580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3464" y="1400416"/>
            <a:ext cx="2272762" cy="3529853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90" name="Rectangle 5">
            <a:extLst>
              <a:ext uri="{FF2B5EF4-FFF2-40B4-BE49-F238E27FC236}">
                <a16:creationId xmlns:a16="http://schemas.microsoft.com/office/drawing/2014/main" xmlns="" id="{02A1CFE5-7829-4B9F-9786-7D5A11DCB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236" y="4813568"/>
            <a:ext cx="1578986" cy="1599239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91" name="Rectangle 6">
            <a:extLst>
              <a:ext uri="{FF2B5EF4-FFF2-40B4-BE49-F238E27FC236}">
                <a16:creationId xmlns:a16="http://schemas.microsoft.com/office/drawing/2014/main" xmlns="" id="{7DFDE435-0B7D-4665-800D-62C6E734B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417" y="4725681"/>
            <a:ext cx="1578987" cy="1599239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92" name="Rectangle 7">
            <a:extLst>
              <a:ext uri="{FF2B5EF4-FFF2-40B4-BE49-F238E27FC236}">
                <a16:creationId xmlns:a16="http://schemas.microsoft.com/office/drawing/2014/main" xmlns="" id="{BDC1FAB2-FDC2-4E52-B35C-57AC75135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651" y="4728562"/>
            <a:ext cx="1615644" cy="1684245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93" name="Rectangle 8">
            <a:extLst>
              <a:ext uri="{FF2B5EF4-FFF2-40B4-BE49-F238E27FC236}">
                <a16:creationId xmlns:a16="http://schemas.microsoft.com/office/drawing/2014/main" xmlns="" id="{EE92200C-E677-467F-A9E8-8D3D9CBCD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32" y="4639235"/>
            <a:ext cx="1618359" cy="1684245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94" name="Rectangle 9">
            <a:extLst>
              <a:ext uri="{FF2B5EF4-FFF2-40B4-BE49-F238E27FC236}">
                <a16:creationId xmlns:a16="http://schemas.microsoft.com/office/drawing/2014/main" xmlns="" id="{F1DD9EC9-0C5C-4E92-B7FA-61BECC071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56" y="4738648"/>
            <a:ext cx="1498883" cy="1720263"/>
          </a:xfrm>
          <a:prstGeom prst="rect">
            <a:avLst/>
          </a:prstGeom>
          <a:blipFill dpi="0" rotWithShape="0">
            <a:blip r:embed="rId10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1995" name="Rectangle 10">
            <a:extLst>
              <a:ext uri="{FF2B5EF4-FFF2-40B4-BE49-F238E27FC236}">
                <a16:creationId xmlns:a16="http://schemas.microsoft.com/office/drawing/2014/main" xmlns="" id="{DA0F203D-EFD2-4841-92B4-6529FF39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838" y="4650762"/>
            <a:ext cx="1498883" cy="1720263"/>
          </a:xfrm>
          <a:prstGeom prst="rect">
            <a:avLst/>
          </a:prstGeom>
          <a:blipFill dpi="0" rotWithShape="0">
            <a:blip r:embed="rId11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803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xmlns="" id="{B907BE89-0454-422B-8577-3688720F0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871" y="1566103"/>
            <a:ext cx="2958393" cy="226486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B9935456-BB65-4579-B6CB-5019818C0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883" y="3848260"/>
            <a:ext cx="3242149" cy="2264869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xmlns="" id="{7210D4C9-5896-4C8F-B22B-22B8EC447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896" y="1547373"/>
            <a:ext cx="3281521" cy="2221646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3013" name="Rectangle 4">
            <a:extLst>
              <a:ext uri="{FF2B5EF4-FFF2-40B4-BE49-F238E27FC236}">
                <a16:creationId xmlns:a16="http://schemas.microsoft.com/office/drawing/2014/main" xmlns="" id="{F13710D2-C8D1-4028-91DC-76214C6CB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392" y="3911654"/>
            <a:ext cx="1904830" cy="2221646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3014" name="Rectangle 5">
            <a:extLst>
              <a:ext uri="{FF2B5EF4-FFF2-40B4-BE49-F238E27FC236}">
                <a16:creationId xmlns:a16="http://schemas.microsoft.com/office/drawing/2014/main" xmlns="" id="{595CA7E2-FF01-40E9-B1DF-201CC073E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556042"/>
            <a:ext cx="39983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Вертикальные пути движения внутри здания.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Эскалаторы, </a:t>
            </a:r>
            <a:r>
              <a:rPr lang="ru-RU" altLang="ru-RU" sz="1400" b="1" dirty="0" err="1">
                <a:solidFill>
                  <a:srgbClr val="BF0000"/>
                </a:solidFill>
              </a:rPr>
              <a:t>траволаторы</a:t>
            </a:r>
            <a:r>
              <a:rPr lang="ru-RU" altLang="ru-RU" sz="1400" b="1" dirty="0">
                <a:solidFill>
                  <a:srgbClr val="BF0000"/>
                </a:solidFill>
              </a:rPr>
              <a:t>, пандусы.</a:t>
            </a:r>
          </a:p>
        </p:txBody>
      </p:sp>
      <p:sp>
        <p:nvSpPr>
          <p:cNvPr id="43015" name="Rectangle 6">
            <a:extLst>
              <a:ext uri="{FF2B5EF4-FFF2-40B4-BE49-F238E27FC236}">
                <a16:creationId xmlns:a16="http://schemas.microsoft.com/office/drawing/2014/main" xmlns="" id="{650A12B7-7AD5-4748-8970-5B545B18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597" y="3900128"/>
            <a:ext cx="1623790" cy="2253343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284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xmlns="" id="{DED59793-74E7-4D27-8967-8A067688E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93" y="836921"/>
            <a:ext cx="4750536" cy="1145402"/>
          </a:xfrm>
        </p:spPr>
        <p:txBody>
          <a:bodyPr anchor="t"/>
          <a:lstStyle/>
          <a:p>
            <a:pPr marL="11137">
              <a:buClrTx/>
              <a:buNone/>
              <a:tabLst>
                <a:tab pos="11137" algn="l"/>
                <a:tab pos="403703" algn="l"/>
                <a:tab pos="797662" algn="l"/>
                <a:tab pos="1191619" algn="l"/>
                <a:tab pos="1585578" algn="l"/>
                <a:tab pos="1979536" algn="l"/>
                <a:tab pos="2373495" algn="l"/>
                <a:tab pos="2767453" algn="l"/>
                <a:tab pos="3161411" algn="l"/>
                <a:tab pos="3555369" algn="l"/>
                <a:tab pos="3949328" algn="l"/>
                <a:tab pos="4343286" algn="l"/>
                <a:tab pos="4737244" algn="l"/>
                <a:tab pos="5131202" algn="l"/>
                <a:tab pos="5525161" algn="l"/>
                <a:tab pos="5919119" algn="l"/>
                <a:tab pos="6313078" algn="l"/>
                <a:tab pos="6707035" algn="l"/>
                <a:tab pos="7100994" algn="l"/>
                <a:tab pos="7494952" algn="l"/>
                <a:tab pos="7888911" algn="l"/>
              </a:tabLst>
            </a:pPr>
            <a:r>
              <a:rPr lang="ru-RU" altLang="ru-RU" sz="2100" b="0" dirty="0">
                <a:solidFill>
                  <a:srgbClr val="CC0000"/>
                </a:solidFill>
                <a:latin typeface="Calibri" panose="020F0502020204030204" pitchFamily="34" charset="0"/>
              </a:rPr>
              <a:t>Пути эвакуации и безопасные зоны.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B915D53E-D2AC-46B9-BD52-B8A26F2A4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127" y="1982323"/>
            <a:ext cx="3205492" cy="225190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xmlns="" id="{7FB3D4AE-BC06-42DA-A205-815B2F590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24" y="4278889"/>
            <a:ext cx="2267332" cy="2221646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xmlns="" id="{A5A6FD9A-0E71-4676-A71B-F37A7501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161" y="1982323"/>
            <a:ext cx="2156002" cy="226775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38" name="Rectangle 5">
            <a:extLst>
              <a:ext uri="{FF2B5EF4-FFF2-40B4-BE49-F238E27FC236}">
                <a16:creationId xmlns:a16="http://schemas.microsoft.com/office/drawing/2014/main" xmlns="" id="{B32B7309-2263-4773-9838-E870204F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23" y="1982323"/>
            <a:ext cx="2340647" cy="2249021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39" name="Rectangle 6">
            <a:extLst>
              <a:ext uri="{FF2B5EF4-FFF2-40B4-BE49-F238E27FC236}">
                <a16:creationId xmlns:a16="http://schemas.microsoft.com/office/drawing/2014/main" xmlns="" id="{92009E1D-CB3F-4058-A1DB-E46FFF174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743" y="4336519"/>
            <a:ext cx="1139097" cy="2107827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40" name="Rectangle 7">
            <a:extLst>
              <a:ext uri="{FF2B5EF4-FFF2-40B4-BE49-F238E27FC236}">
                <a16:creationId xmlns:a16="http://schemas.microsoft.com/office/drawing/2014/main" xmlns="" id="{EEC18595-FA10-4FA8-AECA-348363094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805" y="4336519"/>
            <a:ext cx="1448649" cy="2107827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41" name="Rectangle 8">
            <a:extLst>
              <a:ext uri="{FF2B5EF4-FFF2-40B4-BE49-F238E27FC236}">
                <a16:creationId xmlns:a16="http://schemas.microsoft.com/office/drawing/2014/main" xmlns="" id="{4F9B8409-771E-4184-A2DB-25CF22D3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65" y="4342282"/>
            <a:ext cx="1600709" cy="2102064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4042" name="Rectangle 9">
            <a:extLst>
              <a:ext uri="{FF2B5EF4-FFF2-40B4-BE49-F238E27FC236}">
                <a16:creationId xmlns:a16="http://schemas.microsoft.com/office/drawing/2014/main" xmlns="" id="{CC0C4331-9A79-4E57-840E-FCCE6B491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7708" y="4528139"/>
            <a:ext cx="1542329" cy="1728908"/>
          </a:xfrm>
          <a:prstGeom prst="rect">
            <a:avLst/>
          </a:prstGeom>
          <a:blipFill dpi="0" rotWithShape="0">
            <a:blip r:embed="rId10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436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924EB033-2EB4-40F3-83CF-C1DEBB3CD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84584" y="652663"/>
            <a:ext cx="6700169" cy="1223202"/>
          </a:xfrm>
        </p:spPr>
        <p:txBody>
          <a:bodyPr tIns="74817" anchor="t"/>
          <a:lstStyle/>
          <a:p>
            <a:pPr marL="2440314">
              <a:buClrTx/>
              <a:buNone/>
              <a:tabLst>
                <a:tab pos="2440314" algn="l"/>
                <a:tab pos="2832881" algn="l"/>
                <a:tab pos="3226839" algn="l"/>
                <a:tab pos="3620797" algn="l"/>
                <a:tab pos="4014755" algn="l"/>
                <a:tab pos="4408714" algn="l"/>
                <a:tab pos="4802672" algn="l"/>
                <a:tab pos="5196630" algn="l"/>
                <a:tab pos="5590588" algn="l"/>
                <a:tab pos="5984547" algn="l"/>
                <a:tab pos="6378505" algn="l"/>
                <a:tab pos="6772464" algn="l"/>
                <a:tab pos="7166421" algn="l"/>
                <a:tab pos="7560380" algn="l"/>
                <a:tab pos="7954338" algn="l"/>
                <a:tab pos="8348297" algn="l"/>
                <a:tab pos="8742255" algn="l"/>
                <a:tab pos="9136213" algn="l"/>
                <a:tab pos="9530171" algn="l"/>
                <a:tab pos="9924130" algn="l"/>
                <a:tab pos="10318088" algn="l"/>
              </a:tabLst>
            </a:pPr>
            <a:r>
              <a:rPr lang="ru-RU" altLang="ru-RU" sz="2400" b="0" dirty="0">
                <a:solidFill>
                  <a:srgbClr val="FF0000"/>
                </a:solidFill>
                <a:latin typeface="Calibri" panose="020F0502020204030204" pitchFamily="34" charset="0"/>
              </a:rPr>
              <a:t>Санитарно-бытовые помещения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xmlns="" id="{81ED3CCE-3EFB-4F0A-830E-9DA3ABDF6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3137967"/>
            <a:ext cx="3346690" cy="858092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6833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219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Доступные кабины уборных в  блоках санузлов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xmlns="" id="{5365A715-B393-4AA5-9915-D3F9EE723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2276395"/>
            <a:ext cx="3346690" cy="61848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8402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1000"/>
              </a:lnSpc>
              <a:spcBef>
                <a:spcPts val="46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Универсальные кабины  уборных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xmlns="" id="{AB1BF268-7250-4915-B394-596C4570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4528298"/>
            <a:ext cx="3346690" cy="406419"/>
          </a:xfrm>
          <a:prstGeom prst="rect">
            <a:avLst/>
          </a:prstGeom>
          <a:solidFill>
            <a:srgbClr val="91CF4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8168" rIns="0" bIns="0">
            <a:spAutoFit/>
          </a:bodyPr>
          <a:lstStyle>
            <a:lvl1pPr marL="119063"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063" algn="l"/>
                <a:tab pos="566738" algn="l"/>
                <a:tab pos="1016000" algn="l"/>
                <a:tab pos="1465263" algn="l"/>
                <a:tab pos="1914525" algn="l"/>
                <a:tab pos="2363788" algn="l"/>
                <a:tab pos="2813050" algn="l"/>
                <a:tab pos="3262313" algn="l"/>
                <a:tab pos="3711575" algn="l"/>
                <a:tab pos="4160838" algn="l"/>
                <a:tab pos="4610100" algn="l"/>
                <a:tab pos="5059363" algn="l"/>
                <a:tab pos="5508625" algn="l"/>
                <a:tab pos="5957888" algn="l"/>
                <a:tab pos="6407150" algn="l"/>
                <a:tab pos="6856413" algn="l"/>
                <a:tab pos="7305675" algn="l"/>
                <a:tab pos="7754938" algn="l"/>
                <a:tab pos="8204200" algn="l"/>
                <a:tab pos="8653463" algn="l"/>
                <a:tab pos="9102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08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Раздевальные помещения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xmlns="" id="{14ACA105-7A1B-4539-ACDE-6826298D4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92" y="3939028"/>
            <a:ext cx="3346690" cy="319714"/>
          </a:xfrm>
          <a:prstGeom prst="rect">
            <a:avLst/>
          </a:prstGeom>
          <a:solidFill>
            <a:srgbClr val="5A5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302" rIns="0" bIns="0">
            <a:spAutoFit/>
          </a:bodyPr>
          <a:lstStyle>
            <a:lvl1pPr marL="115888"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5888" algn="l"/>
                <a:tab pos="563563" algn="l"/>
                <a:tab pos="1012825" algn="l"/>
                <a:tab pos="1462088" algn="l"/>
                <a:tab pos="1911350" algn="l"/>
                <a:tab pos="2360613" algn="l"/>
                <a:tab pos="2809875" algn="l"/>
                <a:tab pos="3259138" algn="l"/>
                <a:tab pos="3708400" algn="l"/>
                <a:tab pos="4157663" algn="l"/>
                <a:tab pos="4606925" algn="l"/>
                <a:tab pos="5056188" algn="l"/>
                <a:tab pos="5505450" algn="l"/>
                <a:tab pos="5954713" algn="l"/>
                <a:tab pos="6403975" algn="l"/>
                <a:tab pos="6853238" algn="l"/>
                <a:tab pos="7302500" algn="l"/>
                <a:tab pos="7751763" algn="l"/>
                <a:tab pos="8201025" algn="l"/>
                <a:tab pos="8650288" algn="l"/>
                <a:tab pos="90995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40"/>
              </a:spcBef>
            </a:pPr>
            <a:r>
              <a:rPr lang="ru-RU" altLang="ru-RU" b="1" dirty="0">
                <a:solidFill>
                  <a:srgbClr val="FFFFFF"/>
                </a:solidFill>
              </a:rPr>
              <a:t>Душевые</a:t>
            </a: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xmlns="" id="{D8CCCA16-78B3-4C3B-B61C-6425F448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324" y="1793742"/>
            <a:ext cx="2909517" cy="370994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7258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xmlns="" id="{C4EDDFA8-903F-4433-9362-5850B785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330" y="584948"/>
            <a:ext cx="393295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Санитарно-бытовые помещения.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C25BFC18-1A9D-4316-B7BE-EC639BDD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1052736"/>
            <a:ext cx="172819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Универсальные и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9926EF3E-4A19-4855-A632-BCC8D3018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1052736"/>
            <a:ext cx="24832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доступные кабины уборных</a:t>
            </a:r>
          </a:p>
        </p:txBody>
      </p:sp>
      <p:sp>
        <p:nvSpPr>
          <p:cNvPr id="46085" name="Rectangle 4">
            <a:extLst>
              <a:ext uri="{FF2B5EF4-FFF2-40B4-BE49-F238E27FC236}">
                <a16:creationId xmlns:a16="http://schemas.microsoft.com/office/drawing/2014/main" xmlns="" id="{9567A20E-C9D2-43BB-8891-CE86C732F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827" y="1602121"/>
            <a:ext cx="4049971" cy="4192601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6086" name="Rectangle 5">
            <a:extLst>
              <a:ext uri="{FF2B5EF4-FFF2-40B4-BE49-F238E27FC236}">
                <a16:creationId xmlns:a16="http://schemas.microsoft.com/office/drawing/2014/main" xmlns="" id="{E95C107E-94B9-4745-895A-243508915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616" y="1806708"/>
            <a:ext cx="2647483" cy="3741645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0621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xmlns="" id="{5D1576B3-C248-47D6-A260-FA284516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35" y="2138083"/>
            <a:ext cx="2351508" cy="3939028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99A942EB-CD43-4C12-A17C-5DBCECE08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993" y="2142406"/>
            <a:ext cx="4499364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15900" indent="-215900"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Крючки для одежды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Откидной поручень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Опорный поручень для раковины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 err="1">
                <a:solidFill>
                  <a:srgbClr val="000000"/>
                </a:solidFill>
              </a:rPr>
              <a:t>Диспенсер</a:t>
            </a:r>
            <a:r>
              <a:rPr lang="ru-RU" altLang="ru-RU" sz="1200" dirty="0">
                <a:solidFill>
                  <a:srgbClr val="000000"/>
                </a:solidFill>
              </a:rPr>
              <a:t> жидкого мыла должен быть удобным для людей с  нарушенной моторикой рук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Горизонтальный поручень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Вертикальный поручень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Электросушилка для рук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Необходимо оборудовать кабину системой вызова помощи  персонала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Мусорная корзина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Умывальная раковина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Дверной горизонтальный поручень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Свободная зона для пересадки с кресла-коляски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Альтернативный вариант расположения двери. Ширина  дверного проема в свету не менее 0,9 м.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Зеркало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>
                <a:solidFill>
                  <a:srgbClr val="000000"/>
                </a:solidFill>
              </a:rPr>
              <a:t>Полка для калоприемника</a:t>
            </a:r>
          </a:p>
          <a:p>
            <a:pPr eaLnBrk="1">
              <a:lnSpc>
                <a:spcPct val="100000"/>
              </a:lnSpc>
              <a:buSzPct val="45000"/>
              <a:buFont typeface="Wingdings" panose="05000000000000000000" pitchFamily="2" charset="2"/>
              <a:buChar char=""/>
            </a:pPr>
            <a:r>
              <a:rPr lang="ru-RU" altLang="ru-RU" sz="1200" dirty="0" err="1">
                <a:solidFill>
                  <a:srgbClr val="000000"/>
                </a:solidFill>
              </a:rPr>
              <a:t>Диспенсер</a:t>
            </a:r>
            <a:r>
              <a:rPr lang="ru-RU" altLang="ru-RU" sz="1200" dirty="0">
                <a:solidFill>
                  <a:srgbClr val="000000"/>
                </a:solidFill>
              </a:rPr>
              <a:t> для туалетной бумаги должен быть открытого  типа</a:t>
            </a: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xmlns="" id="{E16F4770-668B-463C-A8C6-12DD9EAA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454" y="590710"/>
            <a:ext cx="39142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indent="1087438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Типовое оборудование  универсальных и доступных кабин уборных</a:t>
            </a:r>
          </a:p>
        </p:txBody>
      </p:sp>
    </p:spTree>
    <p:extLst>
      <p:ext uri="{BB962C8B-B14F-4D97-AF65-F5344CB8AC3E}">
        <p14:creationId xmlns:p14="http://schemas.microsoft.com/office/powerpoint/2010/main" val="2240765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xmlns="" id="{A03444C8-BA7B-4929-A84C-B2888FECA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36" y="1960870"/>
            <a:ext cx="4202031" cy="293482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EE273E9B-6418-4741-A832-30816BB55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110" y="1894595"/>
            <a:ext cx="3257083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15900" indent="-2159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Свободная зона для разворота  диаметром 1500 мм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Раковина для рук для людей на  креслах-колясках и с ПОДА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Доступная кабина уборной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Свободная зона для размещения  человека на кресле-коляске или</a:t>
            </a:r>
          </a:p>
          <a:p>
            <a:pPr marL="197675" indent="-194891"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использующего </a:t>
            </a:r>
            <a:r>
              <a:rPr lang="ru-RU" altLang="ru-RU" sz="1400" dirty="0" err="1"/>
              <a:t>ассистивные</a:t>
            </a:r>
            <a:r>
              <a:rPr lang="ru-RU" altLang="ru-RU" sz="1400" dirty="0"/>
              <a:t> опорные  устройства, шириной 900м и глубиной  1400мм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Писсуар, расположенный на высоте  400мм от уровня пола (для мужских</a:t>
            </a:r>
          </a:p>
          <a:p>
            <a:pPr marL="197675" indent="-194891"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блоков санузлов)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Поручни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Доступный вход в блок санузлов для  людей на креслах-колясках и  использующих </a:t>
            </a:r>
            <a:r>
              <a:rPr lang="ru-RU" altLang="ru-RU" sz="1400" dirty="0" err="1"/>
              <a:t>ассистивные</a:t>
            </a:r>
            <a:r>
              <a:rPr lang="ru-RU" altLang="ru-RU" sz="1400" dirty="0"/>
              <a:t> устройства</a:t>
            </a:r>
          </a:p>
          <a:p>
            <a:pPr marL="197675" indent="-194891"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для передвижения</a:t>
            </a:r>
          </a:p>
          <a:p>
            <a:pPr>
              <a:lnSpc>
                <a:spcPct val="100000"/>
              </a:lnSpc>
              <a:buSzPct val="45000"/>
              <a:buFont typeface="Wingdings" charset="2"/>
              <a:buChar char=""/>
              <a:defRPr/>
            </a:pPr>
            <a:r>
              <a:rPr lang="ru-RU" altLang="ru-RU" sz="1400" dirty="0"/>
              <a:t>Электросушилка для рук</a:t>
            </a: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xmlns="" id="{59AE32EB-9784-4D4C-A5EE-92F7AAC3C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548680"/>
            <a:ext cx="4484430" cy="65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2700" indent="314325"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1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Пример планировочного решения доступной  кабины уборной, расположенной в блоке санузлов</a:t>
            </a:r>
          </a:p>
        </p:txBody>
      </p:sp>
    </p:spTree>
    <p:extLst>
      <p:ext uri="{BB962C8B-B14F-4D97-AF65-F5344CB8AC3E}">
        <p14:creationId xmlns:p14="http://schemas.microsoft.com/office/powerpoint/2010/main" val="1737931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xmlns="" id="{99D4D6BE-A56A-4F61-A4D8-BAEDB5451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410" y="3986574"/>
            <a:ext cx="2191301" cy="1960869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xmlns="" id="{20F164DB-ECB5-4969-93DB-72B02FD8C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410" y="1829761"/>
            <a:ext cx="2191301" cy="1975277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xmlns="" id="{A860431F-9098-401E-B5DF-F81B6893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452" y="1860017"/>
            <a:ext cx="3831383" cy="4348203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ru-RU" altLang="ru-RU"/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xmlns="" id="{72555A24-8C29-481A-A788-4C1216FB7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633" y="584947"/>
            <a:ext cx="2898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Санитарно-бытовые помещения.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400" b="1" dirty="0">
                <a:solidFill>
                  <a:srgbClr val="BF0000"/>
                </a:solidFill>
              </a:rPr>
              <a:t>Зоны умывальных.</a:t>
            </a:r>
          </a:p>
        </p:txBody>
      </p:sp>
    </p:spTree>
    <p:extLst>
      <p:ext uri="{BB962C8B-B14F-4D97-AF65-F5344CB8AC3E}">
        <p14:creationId xmlns:p14="http://schemas.microsoft.com/office/powerpoint/2010/main" val="3833897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1205</TotalTime>
  <Words>4635</Words>
  <Application>Microsoft Office PowerPoint</Application>
  <PresentationFormat>Экран (4:3)</PresentationFormat>
  <Paragraphs>721</Paragraphs>
  <Slides>134</Slides>
  <Notes>85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134</vt:i4>
      </vt:variant>
    </vt:vector>
  </HeadingPairs>
  <TitlesOfParts>
    <vt:vector size="135" baseType="lpstr">
      <vt:lpstr>Воздушный поток</vt:lpstr>
      <vt:lpstr>ДОСТУПНАЯ  СРЕДА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Постановление Правительства РФ от 29 марта 2019 г. № 363 “Об утверждении государственной программы Российской Федерации "Доступная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 нормы о защите прав инвалидов</vt:lpstr>
      <vt:lpstr>Основные статьи КОАП, касающиеся нарушений прав инвалидов, и санкции предусмотренные за них.</vt:lpstr>
      <vt:lpstr>Презентация PowerPoint</vt:lpstr>
      <vt:lpstr>Презентация PowerPoint</vt:lpstr>
      <vt:lpstr>Презентация PowerPoint</vt:lpstr>
      <vt:lpstr>ДОСТУПНАЯ  СРЕДА </vt:lpstr>
      <vt:lpstr>Презентация PowerPoint</vt:lpstr>
      <vt:lpstr>Презентация PowerPoint</vt:lpstr>
      <vt:lpstr>Презентация PowerPoint</vt:lpstr>
      <vt:lpstr>Презентация PowerPoint</vt:lpstr>
      <vt:lpstr>БАРЬЕРЫ И СПОСОБЫ ИХ УСТРАНЕНИЯ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маршрута движения экспертом зависит от потребностей МГН и состоит из ответов на вопросы:</vt:lpstr>
      <vt:lpstr>Презентация PowerPoint</vt:lpstr>
      <vt:lpstr>Презентация PowerPoint</vt:lpstr>
      <vt:lpstr>Презентация PowerPoint</vt:lpstr>
      <vt:lpstr>Организация доступности ОСИ для инвалидов - форма обслуживания.  Варианты организации доступности оцениваются следующим образом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обследования ОСИ. Структурно-функциональные зоны: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сбора данных </vt:lpstr>
      <vt:lpstr>Презентация PowerPoint</vt:lpstr>
      <vt:lpstr>Презентация PowerPoint</vt:lpstr>
      <vt:lpstr>Контрольные листы (формы):</vt:lpstr>
      <vt:lpstr>Презентация PowerPoint</vt:lpstr>
      <vt:lpstr>НЕОБХОДИМО ПОМНИТЬ, ЧТО:</vt:lpstr>
      <vt:lpstr>Презентация PowerPoint</vt:lpstr>
      <vt:lpstr>Презентация PowerPoint</vt:lpstr>
      <vt:lpstr>Презентация PowerPoint</vt:lpstr>
      <vt:lpstr>ДОСТУПНАЯ  СРЕДА </vt:lpstr>
      <vt:lpstr>Основные зоны объекта</vt:lpstr>
      <vt:lpstr>Презентация PowerPoint</vt:lpstr>
      <vt:lpstr>Транспортная доступность объекта</vt:lpstr>
      <vt:lpstr>РАСЧЕТ КОЛИЧЕСТВА ПАРКОВОЧНЫХ МЕСТ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Маркировка лестничных маршей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Пути эвакуации и безопасные зоны.</vt:lpstr>
      <vt:lpstr>Санитарно-бытовые помещения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Зоны получения основных и  сервисных услуг</vt:lpstr>
      <vt:lpstr>Презентация PowerPoint</vt:lpstr>
      <vt:lpstr>Презентация PowerPoint</vt:lpstr>
      <vt:lpstr>Предприятия общественного питания. Буфеты.</vt:lpstr>
      <vt:lpstr>Места для зрителей с инвалидностью  в зрительных залах и на трибунах</vt:lpstr>
      <vt:lpstr>Презентация PowerPoint</vt:lpstr>
      <vt:lpstr>Презентация PowerPoint</vt:lpstr>
      <vt:lpstr>Пути движения на трибунах</vt:lpstr>
      <vt:lpstr>Презентация PowerPoint</vt:lpstr>
      <vt:lpstr>Предприятия торговли.</vt:lpstr>
      <vt:lpstr>Предприятия торговли и  общественного питания</vt:lpstr>
      <vt:lpstr>Презентация PowerPoint</vt:lpstr>
      <vt:lpstr>ДОСТУПНАЯ  СРЕДА </vt:lpstr>
      <vt:lpstr>ПОЧЕМУ ВАЖНА ОПЕРАЦИОННАЯ  ДЕЯТЕЛЬНОСТЬ И ПОДГОТОВКА  ПЕРОНАЛА</vt:lpstr>
      <vt:lpstr>Презентация PowerPoint</vt:lpstr>
      <vt:lpstr>ТРЕБОВАНИЯ К ОПЕРАЦИОННОЙ ДЕЯТЕЛЬНОСТИ В 419-ФЗ (1/2)</vt:lpstr>
      <vt:lpstr>СТРУКТУРНО-ФУНКЦИОНАЛЬНЫЕ ЗОНЫ  ОБЪЕКТА  СОЦИАЛЬНОЙ  ИНФРАСТРУКТУРЫ</vt:lpstr>
      <vt:lpstr>ВАРИАНТ ОБОРУДОВАНИЯ ОБЪЕКТА  ДЛЯ ПРЕДОСТАВЛЕНИЯ УСЛУГ МГН</vt:lpstr>
      <vt:lpstr>ОПЕРАЦИОННАЯ ДЕЯТЕЛЬНОСТЬ ОБЪЕКТА</vt:lpstr>
      <vt:lpstr>ВСТРЕЧА ЧЕЛОВЕКА С  ИНВАЛИДНОСТЬЮ И ПОМОЩЬ В  ПЕРЕМЕЩЕНИИ ПО ОБЪЕКТУ</vt:lpstr>
      <vt:lpstr>УСЛОВИЯ ПРЕБЫВАНИЯ НА ОБЪЕКТЕ МГН</vt:lpstr>
      <vt:lpstr>ПОЛУЧЕНИЕ ЭКСТРЕННОЙ ПОМОЩИ НА  ОБЪЕКТЕ</vt:lpstr>
      <vt:lpstr>ВЫХОД ИЗ ОБЪЕКТА ШТАТНЫЙ И В  УСЛОВИЯХ ЧРЕЗВЫЧАЙНОЙ  СИТУАЦИИ</vt:lpstr>
      <vt:lpstr>Презентация PowerPoint</vt:lpstr>
      <vt:lpstr>ТРЕБОВАНИЯ ПОДГОТОВКИ ПЕРСОНАЛА  В ДЕЙСТВУЮЩИХ ДОКУМЕНТАХ</vt:lpstr>
      <vt:lpstr>ОБУЧЕНИЕ ПЕРСОНАЛА. КОГО УЧИТЬ?</vt:lpstr>
      <vt:lpstr>ПРИМЕР РЕКОМЕНДАЦИЙ  ПО  ОБУЧЕНИЮ ПЕРСОНАЛА</vt:lpstr>
      <vt:lpstr>РЕКОМЕНДУЕМЫЕ ТЕМЫ И  ПЕРИОДИЧНОСТЬ ОБУЧЕНИЯ</vt:lpstr>
      <vt:lpstr>ОСНОВНЫЕ ТЕЗИСЫ ОБУЧЕНИЯ  ПЕРСОНАЛА ЭТИКЕ ВЗАИМОДЕЙСТВИЯ</vt:lpstr>
      <vt:lpstr>Презентация PowerPoint</vt:lpstr>
      <vt:lpstr>ОБУЧЕНИЕ ДОСТУПНОСТИ НА ОБЪЕКТЕ</vt:lpstr>
      <vt:lpstr>МЕТОДИЧЕСКИЕ РЕКОМЕНДАЦИИ ПО   ОРГАНИЗАЦИИ ОБУЧЕНИЯ ПЕРСОНАЛА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ДОСТУПНАЯ  СРЕДА</dc:title>
  <dc:creator>User</dc:creator>
  <cp:lastModifiedBy>Дацкова Екатерина Викторовна</cp:lastModifiedBy>
  <cp:revision>32</cp:revision>
  <dcterms:created xsi:type="dcterms:W3CDTF">2019-06-30T20:29:26Z</dcterms:created>
  <dcterms:modified xsi:type="dcterms:W3CDTF">2019-07-17T08:43:08Z</dcterms:modified>
</cp:coreProperties>
</file>